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272" r:id="rId3"/>
    <p:sldId id="257" r:id="rId4"/>
    <p:sldId id="258" r:id="rId5"/>
    <p:sldId id="259" r:id="rId6"/>
    <p:sldId id="260" r:id="rId7"/>
    <p:sldId id="261" r:id="rId8"/>
    <p:sldId id="263" r:id="rId9"/>
    <p:sldId id="264" r:id="rId10"/>
    <p:sldId id="265" r:id="rId11"/>
    <p:sldId id="266" r:id="rId12"/>
    <p:sldId id="267" r:id="rId13"/>
    <p:sldId id="271" r:id="rId14"/>
    <p:sldId id="273" r:id="rId15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81"/>
  </p:normalViewPr>
  <p:slideViewPr>
    <p:cSldViewPr snapToGrid="0" snapToObjects="1">
      <p:cViewPr varScale="1">
        <p:scale>
          <a:sx n="75" d="100"/>
          <a:sy n="75" d="100"/>
        </p:scale>
        <p:origin x="56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6" name="Shape 126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90568730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66412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84886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/>
          </p:cNvSpPr>
          <p:nvPr>
            <p:ph type="body" sz="quarter" idx="13"/>
          </p:nvPr>
        </p:nvSpPr>
        <p:spPr>
          <a:xfrm>
            <a:off x="1270000" y="6362700"/>
            <a:ext cx="10464800" cy="4699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/>
            </a:lvl1pPr>
          </a:lstStyle>
          <a:p>
            <a:r>
              <a:t>–Johnny Appleseed</a:t>
            </a:r>
          </a:p>
        </p:txBody>
      </p:sp>
      <p:sp>
        <p:nvSpPr>
          <p:cNvPr id="94" name="Shape 94"/>
          <p:cNvSpPr>
            <a:spLocks noGrp="1"/>
          </p:cNvSpPr>
          <p:nvPr>
            <p:ph type="body" sz="quarter" idx="14"/>
          </p:nvPr>
        </p:nvSpPr>
        <p:spPr>
          <a:xfrm>
            <a:off x="1270000" y="4267200"/>
            <a:ext cx="10464800" cy="6858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/>
            </a:lvl1pPr>
          </a:lstStyle>
          <a:p>
            <a:r>
              <a:t>“Type a quote here.” </a:t>
            </a:r>
          </a:p>
        </p:txBody>
      </p:sp>
      <p:sp>
        <p:nvSpPr>
          <p:cNvPr id="95" name="Shape 9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hape 10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/>
          </p:cNvSpPr>
          <p:nvPr>
            <p:ph type="pic" idx="13"/>
          </p:nvPr>
        </p:nvSpPr>
        <p:spPr>
          <a:xfrm>
            <a:off x="1606550" y="635000"/>
            <a:ext cx="9779000" cy="59182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Shape 21"/>
          <p:cNvSpPr>
            <a:spLocks noGrp="1"/>
          </p:cNvSpPr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2" name="Shape 22"/>
          <p:cNvSpPr>
            <a:spLocks noGrp="1"/>
          </p:cNvSpPr>
          <p:nvPr>
            <p:ph type="body" sz="quarter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hape 23"/>
          <p:cNvSpPr>
            <a:spLocks noGrp="1"/>
          </p:cNvSpPr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>
            <a:spLocks noGrp="1"/>
          </p:cNvSpPr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hape 3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>
            <a:spLocks noGrp="1"/>
          </p:cNvSpPr>
          <p:nvPr>
            <p:ph type="pic" sz="half" idx="13"/>
          </p:nvPr>
        </p:nvSpPr>
        <p:spPr>
          <a:xfrm>
            <a:off x="6718300" y="635000"/>
            <a:ext cx="5334000" cy="8229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Shape 39"/>
          <p:cNvSpPr>
            <a:spLocks noGrp="1"/>
          </p:cNvSpPr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40" name="Shape 40"/>
          <p:cNvSpPr>
            <a:spLocks noGrp="1"/>
          </p:cNvSpPr>
          <p:nvPr>
            <p:ph type="body" sz="quarter" idx="1"/>
          </p:nvPr>
        </p:nvSpPr>
        <p:spPr>
          <a:xfrm>
            <a:off x="952500" y="4762500"/>
            <a:ext cx="5334000" cy="4102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hape 4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hape 4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Shape 5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hape 5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/>
          </p:cNvSpPr>
          <p:nvPr>
            <p:ph type="pic" sz="half" idx="13"/>
          </p:nvPr>
        </p:nvSpPr>
        <p:spPr>
          <a:xfrm>
            <a:off x="6718300" y="26035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Shape 6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Shape 67"/>
          <p:cNvSpPr>
            <a:spLocks noGrp="1"/>
          </p:cNvSpPr>
          <p:nvPr>
            <p:ph type="body" sz="half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hape 6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/>
          </p:cNvSpPr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hape 7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/>
          </p:cNvSpPr>
          <p:nvPr>
            <p:ph type="pic" sz="quarter" idx="13"/>
          </p:nvPr>
        </p:nvSpPr>
        <p:spPr>
          <a:xfrm>
            <a:off x="6718300" y="50927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Shape 84"/>
          <p:cNvSpPr>
            <a:spLocks noGrp="1"/>
          </p:cNvSpPr>
          <p:nvPr>
            <p:ph type="pic" sz="quarter" idx="14"/>
          </p:nvPr>
        </p:nvSpPr>
        <p:spPr>
          <a:xfrm>
            <a:off x="6724518" y="889000"/>
            <a:ext cx="5334001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Shape 85"/>
          <p:cNvSpPr>
            <a:spLocks noGrp="1"/>
          </p:cNvSpPr>
          <p:nvPr>
            <p:ph type="pic" sz="half" idx="15"/>
          </p:nvPr>
        </p:nvSpPr>
        <p:spPr>
          <a:xfrm>
            <a:off x="952500" y="889000"/>
            <a:ext cx="5334000" cy="7975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hape 8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image" Target="../media/image41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4" Type="http://schemas.openxmlformats.org/officeDocument/2006/relationships/image" Target="../media/image6.jpeg"/><Relationship Id="rId5" Type="http://schemas.openxmlformats.org/officeDocument/2006/relationships/image" Target="../media/image7.jpeg"/><Relationship Id="rId6" Type="http://schemas.openxmlformats.org/officeDocument/2006/relationships/image" Target="../media/image8.jpeg"/><Relationship Id="rId7" Type="http://schemas.openxmlformats.org/officeDocument/2006/relationships/image" Target="../media/image9.jpeg"/><Relationship Id="rId8" Type="http://schemas.openxmlformats.org/officeDocument/2006/relationships/image" Target="../media/image10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2.jpeg"/><Relationship Id="rId3" Type="http://schemas.openxmlformats.org/officeDocument/2006/relationships/image" Target="../media/image13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4.jpeg"/><Relationship Id="rId3" Type="http://schemas.openxmlformats.org/officeDocument/2006/relationships/image" Target="../media/image15.jpe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image" Target="../media/image23.png"/><Relationship Id="rId20" Type="http://schemas.openxmlformats.org/officeDocument/2006/relationships/image" Target="../media/image34.png"/><Relationship Id="rId21" Type="http://schemas.openxmlformats.org/officeDocument/2006/relationships/image" Target="../media/image35.png"/><Relationship Id="rId10" Type="http://schemas.openxmlformats.org/officeDocument/2006/relationships/image" Target="../media/image24.png"/><Relationship Id="rId11" Type="http://schemas.openxmlformats.org/officeDocument/2006/relationships/image" Target="../media/image25.png"/><Relationship Id="rId12" Type="http://schemas.openxmlformats.org/officeDocument/2006/relationships/image" Target="../media/image26.png"/><Relationship Id="rId13" Type="http://schemas.openxmlformats.org/officeDocument/2006/relationships/image" Target="../media/image27.png"/><Relationship Id="rId14" Type="http://schemas.openxmlformats.org/officeDocument/2006/relationships/image" Target="../media/image28.png"/><Relationship Id="rId15" Type="http://schemas.openxmlformats.org/officeDocument/2006/relationships/image" Target="../media/image29.png"/><Relationship Id="rId16" Type="http://schemas.openxmlformats.org/officeDocument/2006/relationships/image" Target="../media/image30.png"/><Relationship Id="rId17" Type="http://schemas.openxmlformats.org/officeDocument/2006/relationships/image" Target="../media/image31.png"/><Relationship Id="rId18" Type="http://schemas.openxmlformats.org/officeDocument/2006/relationships/image" Target="../media/image32.png"/><Relationship Id="rId19" Type="http://schemas.openxmlformats.org/officeDocument/2006/relationships/image" Target="../media/image33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6.jpeg"/><Relationship Id="rId3" Type="http://schemas.openxmlformats.org/officeDocument/2006/relationships/image" Target="../media/image17.jpeg"/><Relationship Id="rId4" Type="http://schemas.openxmlformats.org/officeDocument/2006/relationships/image" Target="../media/image18.png"/><Relationship Id="rId5" Type="http://schemas.openxmlformats.org/officeDocument/2006/relationships/image" Target="../media/image19.jpeg"/><Relationship Id="rId6" Type="http://schemas.openxmlformats.org/officeDocument/2006/relationships/image" Target="../media/image20.png"/><Relationship Id="rId7" Type="http://schemas.openxmlformats.org/officeDocument/2006/relationships/image" Target="../media/image21.png"/><Relationship Id="rId8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>
            <a:spLocks noGrp="1"/>
          </p:cNvSpPr>
          <p:nvPr>
            <p:ph type="ctrTitle"/>
          </p:nvPr>
        </p:nvSpPr>
        <p:spPr>
          <a:xfrm>
            <a:off x="1405466" y="3997905"/>
            <a:ext cx="10453977" cy="722263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021EA7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 algn="ctr"/>
            <a:r>
              <a:rPr lang="en-US" sz="6000" dirty="0" smtClean="0">
                <a:solidFill>
                  <a:schemeClr val="tx1"/>
                </a:solidFill>
              </a:rPr>
              <a:t>Primer on Image Processing and Analysis</a:t>
            </a:r>
            <a:endParaRPr sz="6000" dirty="0">
              <a:solidFill>
                <a:schemeClr val="tx1"/>
              </a:solidFill>
            </a:endParaRPr>
          </a:p>
        </p:txBody>
      </p:sp>
      <p:sp>
        <p:nvSpPr>
          <p:cNvPr id="130" name="Shape 130"/>
          <p:cNvSpPr>
            <a:spLocks noGrp="1"/>
          </p:cNvSpPr>
          <p:nvPr>
            <p:ph type="subTitle" sz="quarter" idx="1"/>
          </p:nvPr>
        </p:nvSpPr>
        <p:spPr>
          <a:xfrm>
            <a:off x="4492053" y="5454761"/>
            <a:ext cx="4020692" cy="996839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defTabSz="537463">
              <a:defRPr sz="2944" b="1"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Jimmy Giedt and Albert Lee</a:t>
            </a:r>
          </a:p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Insight Data Science </a:t>
            </a:r>
            <a:r>
              <a:rPr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endParaRPr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>
            <a:spLocks noGrp="1"/>
          </p:cNvSpPr>
          <p:nvPr>
            <p:ph type="title" idx="4294967295"/>
          </p:nvPr>
        </p:nvSpPr>
        <p:spPr>
          <a:xfrm>
            <a:off x="69812" y="59605"/>
            <a:ext cx="4570218" cy="722264"/>
          </a:xfrm>
          <a:prstGeom prst="rect">
            <a:avLst/>
          </a:prstGeom>
        </p:spPr>
        <p:txBody>
          <a:bodyPr anchor="b"/>
          <a:lstStyle>
            <a:lvl1pPr algn="l">
              <a:defRPr sz="3600">
                <a:solidFill>
                  <a:srgbClr val="021EA7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r>
              <a:t>Sobel Edge Detection</a:t>
            </a:r>
          </a:p>
        </p:txBody>
      </p:sp>
      <p:pic>
        <p:nvPicPr>
          <p:cNvPr id="237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45554" y="4797224"/>
            <a:ext cx="5314292" cy="3985719"/>
          </a:xfrm>
          <a:prstGeom prst="rect">
            <a:avLst/>
          </a:prstGeom>
          <a:ln w="12700">
            <a:miter lim="400000"/>
          </a:ln>
        </p:spPr>
      </p:pic>
      <p:pic>
        <p:nvPicPr>
          <p:cNvPr id="238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167760" y="4845942"/>
            <a:ext cx="5184377" cy="3888283"/>
          </a:xfrm>
          <a:prstGeom prst="rect">
            <a:avLst/>
          </a:prstGeom>
          <a:ln w="12700">
            <a:miter lim="400000"/>
          </a:ln>
        </p:spPr>
      </p:pic>
      <p:sp>
        <p:nvSpPr>
          <p:cNvPr id="239" name="Shape 239"/>
          <p:cNvSpPr/>
          <p:nvPr/>
        </p:nvSpPr>
        <p:spPr>
          <a:xfrm>
            <a:off x="82511" y="816384"/>
            <a:ext cx="4544819" cy="1"/>
          </a:xfrm>
          <a:prstGeom prst="line">
            <a:avLst/>
          </a:prstGeom>
          <a:ln w="63500">
            <a:solidFill>
              <a:srgbClr val="021EA7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240" name="Shape 240"/>
          <p:cNvSpPr>
            <a:spLocks noGrp="1"/>
          </p:cNvSpPr>
          <p:nvPr>
            <p:ph type="body" sz="quarter" idx="4294967295"/>
          </p:nvPr>
        </p:nvSpPr>
        <p:spPr>
          <a:xfrm>
            <a:off x="186754" y="1009761"/>
            <a:ext cx="12631293" cy="1660228"/>
          </a:xfrm>
          <a:prstGeom prst="rect">
            <a:avLst/>
          </a:prstGeom>
        </p:spPr>
        <p:txBody>
          <a:bodyPr anchor="t"/>
          <a:lstStyle/>
          <a:p>
            <a:pPr marL="0" indent="0">
              <a:spcBef>
                <a:spcPts val="0"/>
              </a:spcBef>
              <a:buSzTx/>
              <a:buNone/>
              <a:defRPr sz="32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- </a:t>
            </a:r>
            <a:r>
              <a:rPr>
                <a:solidFill>
                  <a:schemeClr val="accent5">
                    <a:hueOff val="-522602"/>
                    <a:satOff val="-6700"/>
                    <a:lumOff val="-22320"/>
                  </a:schemeClr>
                </a:solidFill>
              </a:rPr>
              <a:t>Edge methods are based on gradient changes in images.</a:t>
            </a:r>
          </a:p>
          <a:p>
            <a:pPr marL="0" indent="0">
              <a:spcBef>
                <a:spcPts val="0"/>
              </a:spcBef>
              <a:buSzTx/>
              <a:buNone/>
              <a:defRPr sz="32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>
                <a:solidFill>
                  <a:schemeClr val="accent5">
                    <a:hueOff val="-522602"/>
                    <a:satOff val="-6700"/>
                    <a:lumOff val="-22320"/>
                  </a:schemeClr>
                </a:solidFill>
              </a:rPr>
              <a:t>- Variety of methods (Canny, Deriche, Differential, Prewire, Roberts, Tomasi etc.)</a:t>
            </a:r>
          </a:p>
        </p:txBody>
      </p:sp>
    </p:spTree>
  </p:cSld>
  <p:clrMapOvr>
    <a:masterClrMapping/>
  </p:clrMapOvr>
  <p:transition spd="slow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>
            <a:spLocks noGrp="1"/>
          </p:cNvSpPr>
          <p:nvPr>
            <p:ph type="title" idx="4294967295"/>
          </p:nvPr>
        </p:nvSpPr>
        <p:spPr>
          <a:xfrm>
            <a:off x="69812" y="59605"/>
            <a:ext cx="4570218" cy="722264"/>
          </a:xfrm>
          <a:prstGeom prst="rect">
            <a:avLst/>
          </a:prstGeom>
        </p:spPr>
        <p:txBody>
          <a:bodyPr anchor="b"/>
          <a:lstStyle>
            <a:lvl1pPr algn="l">
              <a:defRPr sz="3600">
                <a:solidFill>
                  <a:srgbClr val="021EA7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r>
              <a:t>Watershed Method</a:t>
            </a:r>
          </a:p>
        </p:txBody>
      </p:sp>
      <p:pic>
        <p:nvPicPr>
          <p:cNvPr id="243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92191" y="5400724"/>
            <a:ext cx="2721814" cy="2494997"/>
          </a:xfrm>
          <a:prstGeom prst="rect">
            <a:avLst/>
          </a:prstGeom>
          <a:ln w="12700">
            <a:miter lim="400000"/>
          </a:ln>
        </p:spPr>
      </p:pic>
      <p:pic>
        <p:nvPicPr>
          <p:cNvPr id="244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744569" y="5400724"/>
            <a:ext cx="2494997" cy="2494997"/>
          </a:xfrm>
          <a:prstGeom prst="rect">
            <a:avLst/>
          </a:prstGeom>
          <a:ln w="12700">
            <a:miter lim="400000"/>
          </a:ln>
        </p:spPr>
      </p:pic>
      <p:pic>
        <p:nvPicPr>
          <p:cNvPr id="245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670130" y="5421516"/>
            <a:ext cx="2494997" cy="2453414"/>
          </a:xfrm>
          <a:prstGeom prst="rect">
            <a:avLst/>
          </a:prstGeom>
          <a:ln w="12700">
            <a:miter lim="400000"/>
          </a:ln>
        </p:spPr>
      </p:pic>
      <p:pic>
        <p:nvPicPr>
          <p:cNvPr id="246" name="pasted-im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917612" y="5608640"/>
            <a:ext cx="2494997" cy="2079165"/>
          </a:xfrm>
          <a:prstGeom prst="rect">
            <a:avLst/>
          </a:prstGeom>
          <a:ln w="12700">
            <a:miter lim="400000"/>
          </a:ln>
        </p:spPr>
      </p:pic>
      <p:sp>
        <p:nvSpPr>
          <p:cNvPr id="247" name="Shape 247"/>
          <p:cNvSpPr/>
          <p:nvPr/>
        </p:nvSpPr>
        <p:spPr>
          <a:xfrm>
            <a:off x="82511" y="752884"/>
            <a:ext cx="4544819" cy="1"/>
          </a:xfrm>
          <a:prstGeom prst="line">
            <a:avLst/>
          </a:prstGeom>
          <a:ln w="63500">
            <a:solidFill>
              <a:srgbClr val="021EA7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248" name="Shape 248"/>
          <p:cNvSpPr>
            <a:spLocks noGrp="1"/>
          </p:cNvSpPr>
          <p:nvPr>
            <p:ph type="body" sz="quarter" idx="4294967295"/>
          </p:nvPr>
        </p:nvSpPr>
        <p:spPr>
          <a:xfrm>
            <a:off x="186754" y="1136761"/>
            <a:ext cx="12631293" cy="1660228"/>
          </a:xfrm>
          <a:prstGeom prst="rect">
            <a:avLst/>
          </a:prstGeom>
        </p:spPr>
        <p:txBody>
          <a:bodyPr anchor="t"/>
          <a:lstStyle/>
          <a:p>
            <a:pPr marL="0" indent="0">
              <a:spcBef>
                <a:spcPts val="0"/>
              </a:spcBef>
              <a:buSzTx/>
              <a:buNone/>
              <a:defRPr sz="32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- </a:t>
            </a:r>
            <a:r>
              <a:rPr>
                <a:solidFill>
                  <a:schemeClr val="accent5">
                    <a:hueOff val="-522602"/>
                    <a:satOff val="-6700"/>
                    <a:lumOff val="-22320"/>
                  </a:schemeClr>
                </a:solidFill>
              </a:rPr>
              <a:t>Method finds edges of objects by analyzing image gradients for local minimums. The same idea as watching water flow down hills/ geography to a basin. </a:t>
            </a:r>
          </a:p>
        </p:txBody>
      </p:sp>
      <p:sp>
        <p:nvSpPr>
          <p:cNvPr id="249" name="Shape 249"/>
          <p:cNvSpPr/>
          <p:nvPr/>
        </p:nvSpPr>
        <p:spPr>
          <a:xfrm>
            <a:off x="186754" y="2889361"/>
            <a:ext cx="12631293" cy="16602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defRPr sz="3200"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r>
              <a:t>- Often very helpful for separating connected cells in imaging applications. </a:t>
            </a:r>
          </a:p>
        </p:txBody>
      </p:sp>
    </p:spTree>
  </p:cSld>
  <p:clrMapOvr>
    <a:masterClrMapping/>
  </p:clrMapOvr>
  <p:transition spd="slow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>
            <a:spLocks noGrp="1"/>
          </p:cNvSpPr>
          <p:nvPr>
            <p:ph type="title" idx="4294967295"/>
          </p:nvPr>
        </p:nvSpPr>
        <p:spPr>
          <a:xfrm>
            <a:off x="55512" y="115937"/>
            <a:ext cx="8622111" cy="722263"/>
          </a:xfrm>
          <a:prstGeom prst="rect">
            <a:avLst/>
          </a:prstGeom>
        </p:spPr>
        <p:txBody>
          <a:bodyPr anchor="b"/>
          <a:lstStyle>
            <a:lvl1pPr algn="l">
              <a:defRPr sz="3600">
                <a:solidFill>
                  <a:srgbClr val="021EA7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r>
              <a:t>After detecting foreground/ background?  </a:t>
            </a:r>
          </a:p>
        </p:txBody>
      </p:sp>
      <p:sp>
        <p:nvSpPr>
          <p:cNvPr id="252" name="Shape 252"/>
          <p:cNvSpPr/>
          <p:nvPr/>
        </p:nvSpPr>
        <p:spPr>
          <a:xfrm>
            <a:off x="31711" y="841784"/>
            <a:ext cx="8669712" cy="1"/>
          </a:xfrm>
          <a:prstGeom prst="line">
            <a:avLst/>
          </a:prstGeom>
          <a:ln w="63500">
            <a:solidFill>
              <a:srgbClr val="021EA7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253" name="Shape 253"/>
          <p:cNvSpPr>
            <a:spLocks noGrp="1"/>
          </p:cNvSpPr>
          <p:nvPr>
            <p:ph type="body" sz="quarter" idx="4294967295"/>
          </p:nvPr>
        </p:nvSpPr>
        <p:spPr>
          <a:xfrm>
            <a:off x="186754" y="1263761"/>
            <a:ext cx="12631293" cy="1955206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3200"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r>
              <a:t>- Easy to find properties of regions no matter what image processing method is utilized… bwlabel in matlab can find multiple descriptors of each labeled region for example. </a:t>
            </a:r>
          </a:p>
        </p:txBody>
      </p:sp>
      <p:sp>
        <p:nvSpPr>
          <p:cNvPr id="254" name="Shape 254"/>
          <p:cNvSpPr/>
          <p:nvPr/>
        </p:nvSpPr>
        <p:spPr>
          <a:xfrm>
            <a:off x="186754" y="3609193"/>
            <a:ext cx="12631293" cy="19552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defRPr sz="3200"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r>
              <a:rPr dirty="0"/>
              <a:t>- For microscopy, functions such as finding the size of objects or the intensity of pixels are generally helpful/ easily accessible. </a:t>
            </a:r>
          </a:p>
        </p:txBody>
      </p:sp>
    </p:spTree>
  </p:cSld>
  <p:clrMapOvr>
    <a:masterClrMapping/>
  </p:clrMapOvr>
  <p:transition spd="slow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Shape 341"/>
          <p:cNvSpPr>
            <a:spLocks noGrp="1"/>
          </p:cNvSpPr>
          <p:nvPr>
            <p:ph type="title" idx="4294967295"/>
          </p:nvPr>
        </p:nvSpPr>
        <p:spPr>
          <a:xfrm>
            <a:off x="144412" y="115937"/>
            <a:ext cx="7294514" cy="722263"/>
          </a:xfrm>
          <a:prstGeom prst="rect">
            <a:avLst/>
          </a:prstGeom>
        </p:spPr>
        <p:txBody>
          <a:bodyPr anchor="b"/>
          <a:lstStyle>
            <a:lvl1pPr algn="l">
              <a:defRPr sz="3600">
                <a:solidFill>
                  <a:srgbClr val="021EA7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r>
              <a:t>How can I implement for my work?  </a:t>
            </a:r>
          </a:p>
        </p:txBody>
      </p:sp>
      <p:sp>
        <p:nvSpPr>
          <p:cNvPr id="342" name="Shape 342"/>
          <p:cNvSpPr/>
          <p:nvPr/>
        </p:nvSpPr>
        <p:spPr>
          <a:xfrm>
            <a:off x="120611" y="841784"/>
            <a:ext cx="7342116" cy="1"/>
          </a:xfrm>
          <a:prstGeom prst="line">
            <a:avLst/>
          </a:prstGeom>
          <a:ln w="63500">
            <a:solidFill>
              <a:srgbClr val="021EA7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343" name="Shape 343"/>
          <p:cNvSpPr>
            <a:spLocks noGrp="1"/>
          </p:cNvSpPr>
          <p:nvPr>
            <p:ph type="body" sz="quarter" idx="4294967295"/>
          </p:nvPr>
        </p:nvSpPr>
        <p:spPr>
          <a:xfrm>
            <a:off x="186754" y="1327261"/>
            <a:ext cx="12631293" cy="1083023"/>
          </a:xfrm>
          <a:prstGeom prst="rect">
            <a:avLst/>
          </a:prstGeom>
        </p:spPr>
        <p:txBody>
          <a:bodyPr anchor="t"/>
          <a:lstStyle/>
          <a:p>
            <a:pPr marL="0" indent="0">
              <a:spcBef>
                <a:spcPts val="0"/>
              </a:spcBef>
              <a:buSzTx/>
              <a:buNone/>
              <a:defRPr sz="32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- </a:t>
            </a:r>
            <a:r>
              <a:rPr>
                <a:solidFill>
                  <a:schemeClr val="accent5">
                    <a:hueOff val="-522602"/>
                    <a:satOff val="-6700"/>
                    <a:lumOff val="-22320"/>
                  </a:schemeClr>
                </a:solidFill>
              </a:rPr>
              <a:t>ImageJ/ FIJI… thresholding/ pixel intensity functions available. Can automate by recording macro.  </a:t>
            </a:r>
          </a:p>
        </p:txBody>
      </p:sp>
      <p:sp>
        <p:nvSpPr>
          <p:cNvPr id="344" name="Shape 344"/>
          <p:cNvSpPr/>
          <p:nvPr/>
        </p:nvSpPr>
        <p:spPr>
          <a:xfrm>
            <a:off x="186754" y="3156061"/>
            <a:ext cx="12631293" cy="1083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defRPr sz="32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dirty="0"/>
              <a:t>- </a:t>
            </a:r>
            <a:r>
              <a:rPr dirty="0">
                <a:solidFill>
                  <a:schemeClr val="accent5">
                    <a:hueOff val="-522602"/>
                    <a:satOff val="-6700"/>
                    <a:lumOff val="-22320"/>
                  </a:schemeClr>
                </a:solidFill>
              </a:rPr>
              <a:t>Matlab w/ image processing toolbox. </a:t>
            </a:r>
          </a:p>
        </p:txBody>
      </p:sp>
      <p:sp>
        <p:nvSpPr>
          <p:cNvPr id="345" name="Shape 345"/>
          <p:cNvSpPr/>
          <p:nvPr/>
        </p:nvSpPr>
        <p:spPr>
          <a:xfrm>
            <a:off x="186754" y="4601988"/>
            <a:ext cx="12631293" cy="10830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defRPr sz="32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dirty="0"/>
              <a:t>- </a:t>
            </a:r>
            <a:r>
              <a:rPr dirty="0">
                <a:solidFill>
                  <a:schemeClr val="accent5">
                    <a:hueOff val="-522602"/>
                    <a:satOff val="-6700"/>
                    <a:lumOff val="-22320"/>
                  </a:schemeClr>
                </a:solidFill>
              </a:rPr>
              <a:t>Python with installed scikit-image, opencv, numPy, PIL, mahotas, scikit-learn </a:t>
            </a:r>
            <a:r>
              <a:rPr lang="en-US" dirty="0" smtClean="0">
                <a:solidFill>
                  <a:schemeClr val="accent5">
                    <a:hueOff val="-522602"/>
                    <a:satOff val="-6700"/>
                    <a:lumOff val="-22320"/>
                  </a:schemeClr>
                </a:solidFill>
              </a:rPr>
              <a:t>and possibly others installed</a:t>
            </a:r>
            <a:r>
              <a:rPr dirty="0" smtClean="0">
                <a:solidFill>
                  <a:schemeClr val="accent5">
                    <a:hueOff val="-522602"/>
                    <a:satOff val="-6700"/>
                    <a:lumOff val="-22320"/>
                  </a:schemeClr>
                </a:solidFill>
              </a:rPr>
              <a:t>.  </a:t>
            </a:r>
            <a:endParaRPr dirty="0">
              <a:solidFill>
                <a:schemeClr val="accent5">
                  <a:hueOff val="-522602"/>
                  <a:satOff val="-6700"/>
                  <a:lumOff val="-22320"/>
                </a:schemeClr>
              </a:solidFill>
            </a:endParaRPr>
          </a:p>
        </p:txBody>
      </p:sp>
    </p:spTree>
  </p:cSld>
  <p:clrMapOvr>
    <a:masterClrMapping/>
  </p:clrMapOvr>
  <p:transition spd="slow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341"/>
          <p:cNvSpPr txBox="1">
            <a:spLocks/>
          </p:cNvSpPr>
          <p:nvPr/>
        </p:nvSpPr>
        <p:spPr>
          <a:xfrm>
            <a:off x="144412" y="115937"/>
            <a:ext cx="7294514" cy="7222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/>
          </a:bodyPr>
          <a:lstStyle>
            <a:lvl1pPr marL="0" marR="0" indent="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021EA7"/>
                </a:solidFill>
                <a:uFillTx/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indent="2286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hangingPunct="1"/>
            <a:r>
              <a:rPr lang="en-US" dirty="0" smtClean="0"/>
              <a:t>Resources to learn more?  </a:t>
            </a:r>
            <a:endParaRPr lang="en-US" dirty="0"/>
          </a:p>
        </p:txBody>
      </p:sp>
      <p:sp>
        <p:nvSpPr>
          <p:cNvPr id="3" name="Shape 342"/>
          <p:cNvSpPr/>
          <p:nvPr/>
        </p:nvSpPr>
        <p:spPr>
          <a:xfrm>
            <a:off x="120611" y="841784"/>
            <a:ext cx="7342116" cy="1"/>
          </a:xfrm>
          <a:prstGeom prst="line">
            <a:avLst/>
          </a:prstGeom>
          <a:ln w="63500">
            <a:solidFill>
              <a:srgbClr val="021EA7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4" name="Rectangle 3"/>
          <p:cNvSpPr/>
          <p:nvPr/>
        </p:nvSpPr>
        <p:spPr>
          <a:xfrm>
            <a:off x="575732" y="2245683"/>
            <a:ext cx="89746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effbot.org</a:t>
            </a:r>
            <a:r>
              <a:rPr lang="en-US" dirty="0"/>
              <a:t>/</a:t>
            </a:r>
            <a:r>
              <a:rPr lang="en-US" dirty="0" err="1"/>
              <a:t>imagingbook</a:t>
            </a:r>
            <a:r>
              <a:rPr lang="en-US" dirty="0"/>
              <a:t>/</a:t>
            </a:r>
            <a:r>
              <a:rPr lang="en-US" dirty="0" err="1"/>
              <a:t>pil-index.htm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75732" y="1438949"/>
            <a:ext cx="726352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/>
              <a:t>Python Imaging Library Handbook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44412" y="4168970"/>
            <a:ext cx="1255558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www.amazon.com</a:t>
            </a:r>
            <a:r>
              <a:rPr lang="en-US" dirty="0"/>
              <a:t>/Digital-Image-Processing-3rd-Edition/</a:t>
            </a:r>
            <a:r>
              <a:rPr lang="en-US" dirty="0" err="1"/>
              <a:t>dp</a:t>
            </a:r>
            <a:r>
              <a:rPr lang="en-US" dirty="0"/>
              <a:t>/013168728X</a:t>
            </a:r>
          </a:p>
        </p:txBody>
      </p:sp>
      <p:sp>
        <p:nvSpPr>
          <p:cNvPr id="7" name="Rectangle 6"/>
          <p:cNvSpPr/>
          <p:nvPr/>
        </p:nvSpPr>
        <p:spPr>
          <a:xfrm>
            <a:off x="575732" y="3519054"/>
            <a:ext cx="788709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Digital Image Processing (</a:t>
            </a:r>
            <a:r>
              <a:rPr lang="en-US" smtClean="0"/>
              <a:t>3</a:t>
            </a:r>
            <a:r>
              <a:rPr lang="en-US" baseline="30000" smtClean="0"/>
              <a:t>rd</a:t>
            </a:r>
            <a:r>
              <a:rPr lang="en-US" smtClean="0"/>
              <a:t> Edition)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20293" y="6705443"/>
            <a:ext cx="8737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programmingcomputervision.com</a:t>
            </a:r>
            <a:r>
              <a:rPr lang="en-US" dirty="0"/>
              <a:t>/</a:t>
            </a:r>
          </a:p>
        </p:txBody>
      </p:sp>
      <p:sp>
        <p:nvSpPr>
          <p:cNvPr id="9" name="Rectangle 8"/>
          <p:cNvSpPr/>
          <p:nvPr/>
        </p:nvSpPr>
        <p:spPr>
          <a:xfrm>
            <a:off x="320293" y="5999924"/>
            <a:ext cx="900759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Programming Computer </a:t>
            </a:r>
            <a:r>
              <a:rPr lang="en-US" smtClean="0"/>
              <a:t>Vision with Python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1490613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34"/>
          <p:cNvSpPr>
            <a:spLocks noGrp="1"/>
          </p:cNvSpPr>
          <p:nvPr>
            <p:ph type="title" idx="4294967295"/>
          </p:nvPr>
        </p:nvSpPr>
        <p:spPr>
          <a:xfrm>
            <a:off x="106311" y="68517"/>
            <a:ext cx="11009612" cy="722263"/>
          </a:xfrm>
          <a:prstGeom prst="rect">
            <a:avLst/>
          </a:prstGeom>
        </p:spPr>
        <p:txBody>
          <a:bodyPr anchor="b"/>
          <a:lstStyle>
            <a:lvl1pPr algn="l">
              <a:defRPr sz="3600">
                <a:solidFill>
                  <a:srgbClr val="021EA7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r>
              <a:rPr lang="en-US" dirty="0" smtClean="0"/>
              <a:t>What is an image? </a:t>
            </a:r>
            <a:endParaRPr dirty="0"/>
          </a:p>
        </p:txBody>
      </p:sp>
      <p:sp>
        <p:nvSpPr>
          <p:cNvPr id="6" name="Shape 135"/>
          <p:cNvSpPr/>
          <p:nvPr/>
        </p:nvSpPr>
        <p:spPr>
          <a:xfrm flipV="1">
            <a:off x="58710" y="790780"/>
            <a:ext cx="3920623" cy="38735"/>
          </a:xfrm>
          <a:prstGeom prst="line">
            <a:avLst/>
          </a:prstGeom>
          <a:ln w="63500">
            <a:solidFill>
              <a:srgbClr val="021EA7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7" name="Shape 132"/>
          <p:cNvSpPr>
            <a:spLocks noGrp="1"/>
          </p:cNvSpPr>
          <p:nvPr>
            <p:ph type="body" sz="quarter" idx="4294967295"/>
          </p:nvPr>
        </p:nvSpPr>
        <p:spPr>
          <a:xfrm>
            <a:off x="182798" y="1142760"/>
            <a:ext cx="12212402" cy="740565"/>
          </a:xfrm>
          <a:prstGeom prst="rect">
            <a:avLst/>
          </a:prstGeom>
        </p:spPr>
        <p:txBody>
          <a:bodyPr anchor="t">
            <a:normAutofit/>
          </a:bodyPr>
          <a:lstStyle/>
          <a:p>
            <a:pPr marL="0" indent="0">
              <a:spcBef>
                <a:spcPts val="0"/>
              </a:spcBef>
              <a:buSzTx/>
              <a:buNone/>
              <a:defRPr sz="32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lang="en-US" dirty="0" smtClean="0">
                <a:solidFill>
                  <a:schemeClr val="tx1"/>
                </a:solidFill>
              </a:rPr>
              <a:t>2-D Array of Pixels, where values are </a:t>
            </a:r>
            <a:r>
              <a:rPr lang="en-US" dirty="0" smtClean="0">
                <a:solidFill>
                  <a:schemeClr val="tx1"/>
                </a:solidFill>
              </a:rPr>
              <a:t>pixel intensity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17347" t="20852" r="18112" b="15781"/>
          <a:stretch/>
        </p:blipFill>
        <p:spPr>
          <a:xfrm>
            <a:off x="6508585" y="2590800"/>
            <a:ext cx="6090538" cy="4535507"/>
          </a:xfrm>
          <a:prstGeom prst="rect">
            <a:avLst/>
          </a:prstGeom>
        </p:spPr>
      </p:pic>
      <p:sp>
        <p:nvSpPr>
          <p:cNvPr id="9" name="Shape 132"/>
          <p:cNvSpPr>
            <a:spLocks noGrp="1"/>
          </p:cNvSpPr>
          <p:nvPr>
            <p:ph type="body" sz="quarter" idx="4294967295"/>
          </p:nvPr>
        </p:nvSpPr>
        <p:spPr>
          <a:xfrm>
            <a:off x="182798" y="2590800"/>
            <a:ext cx="3796535" cy="619488"/>
          </a:xfrm>
          <a:prstGeom prst="rect">
            <a:avLst/>
          </a:prstGeom>
        </p:spPr>
        <p:txBody>
          <a:bodyPr anchor="t">
            <a:normAutofit/>
          </a:bodyPr>
          <a:lstStyle/>
          <a:p>
            <a:pPr marL="0" indent="0">
              <a:spcBef>
                <a:spcPts val="0"/>
              </a:spcBef>
              <a:buSzTx/>
              <a:buNone/>
              <a:defRPr sz="32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lang="en-US" u="sng" dirty="0" smtClean="0">
                <a:solidFill>
                  <a:schemeClr val="tx1"/>
                </a:solidFill>
              </a:rPr>
              <a:t>Grayscale Images</a:t>
            </a:r>
            <a:endParaRPr u="sng" dirty="0">
              <a:solidFill>
                <a:schemeClr val="tx1"/>
              </a:solidFill>
            </a:endParaRPr>
          </a:p>
        </p:txBody>
      </p:sp>
      <p:sp>
        <p:nvSpPr>
          <p:cNvPr id="12" name="Shape 132"/>
          <p:cNvSpPr>
            <a:spLocks noGrp="1"/>
          </p:cNvSpPr>
          <p:nvPr>
            <p:ph type="body" sz="quarter" idx="4294967295"/>
          </p:nvPr>
        </p:nvSpPr>
        <p:spPr>
          <a:xfrm>
            <a:off x="320757" y="3362688"/>
            <a:ext cx="5608402" cy="1201905"/>
          </a:xfrm>
          <a:prstGeom prst="rect">
            <a:avLst/>
          </a:prstGeom>
        </p:spPr>
        <p:txBody>
          <a:bodyPr anchor="t">
            <a:normAutofit fontScale="92500"/>
          </a:bodyPr>
          <a:lstStyle/>
          <a:p>
            <a:pPr marL="0" indent="0">
              <a:spcBef>
                <a:spcPts val="0"/>
              </a:spcBef>
              <a:buSzTx/>
              <a:buNone/>
              <a:defRPr sz="32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lang="en-US" dirty="0" smtClean="0">
                <a:solidFill>
                  <a:schemeClr val="tx1"/>
                </a:solidFill>
              </a:rPr>
              <a:t>- Pixels are scalars</a:t>
            </a:r>
          </a:p>
          <a:p>
            <a:pPr marL="0" indent="0">
              <a:spcBef>
                <a:spcPts val="0"/>
              </a:spcBef>
              <a:buSzTx/>
              <a:buNone/>
              <a:defRPr sz="32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lang="en-US" dirty="0" smtClean="0">
                <a:solidFill>
                  <a:schemeClr val="tx1"/>
                </a:solidFill>
              </a:rPr>
              <a:t>- Can be 8 bit (0</a:t>
            </a:r>
            <a:r>
              <a:rPr lang="mr-IN" dirty="0" smtClean="0">
                <a:solidFill>
                  <a:schemeClr val="tx1"/>
                </a:solidFill>
              </a:rPr>
              <a:t>…</a:t>
            </a:r>
            <a:r>
              <a:rPr lang="en-US" dirty="0" smtClean="0">
                <a:solidFill>
                  <a:schemeClr val="tx1"/>
                </a:solidFill>
              </a:rPr>
              <a:t>255) or more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3" name="Shape 132"/>
          <p:cNvSpPr>
            <a:spLocks noGrp="1"/>
          </p:cNvSpPr>
          <p:nvPr>
            <p:ph type="body" sz="quarter" idx="4294967295"/>
          </p:nvPr>
        </p:nvSpPr>
        <p:spPr>
          <a:xfrm>
            <a:off x="182798" y="5043507"/>
            <a:ext cx="3796535" cy="619488"/>
          </a:xfrm>
          <a:prstGeom prst="rect">
            <a:avLst/>
          </a:prstGeom>
        </p:spPr>
        <p:txBody>
          <a:bodyPr anchor="t">
            <a:normAutofit/>
          </a:bodyPr>
          <a:lstStyle/>
          <a:p>
            <a:pPr marL="0" indent="0">
              <a:spcBef>
                <a:spcPts val="0"/>
              </a:spcBef>
              <a:buSzTx/>
              <a:buNone/>
              <a:defRPr sz="32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lang="en-US" u="sng" dirty="0" smtClean="0">
                <a:solidFill>
                  <a:schemeClr val="tx1"/>
                </a:solidFill>
              </a:rPr>
              <a:t>Color Images </a:t>
            </a:r>
            <a:endParaRPr u="sng" dirty="0">
              <a:solidFill>
                <a:schemeClr val="tx1"/>
              </a:solidFill>
            </a:endParaRPr>
          </a:p>
        </p:txBody>
      </p:sp>
      <p:sp>
        <p:nvSpPr>
          <p:cNvPr id="14" name="Shape 132"/>
          <p:cNvSpPr>
            <a:spLocks noGrp="1"/>
          </p:cNvSpPr>
          <p:nvPr>
            <p:ph type="body" sz="quarter" idx="4294967295"/>
          </p:nvPr>
        </p:nvSpPr>
        <p:spPr>
          <a:xfrm>
            <a:off x="320757" y="5815395"/>
            <a:ext cx="5608402" cy="1201905"/>
          </a:xfrm>
          <a:prstGeom prst="rect">
            <a:avLst/>
          </a:prstGeom>
        </p:spPr>
        <p:txBody>
          <a:bodyPr anchor="t">
            <a:normAutofit/>
          </a:bodyPr>
          <a:lstStyle/>
          <a:p>
            <a:pPr marL="0" indent="0">
              <a:spcBef>
                <a:spcPts val="0"/>
              </a:spcBef>
              <a:buSzTx/>
              <a:buNone/>
              <a:defRPr sz="32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lang="en-US" dirty="0" smtClean="0">
                <a:solidFill>
                  <a:schemeClr val="tx1"/>
                </a:solidFill>
              </a:rPr>
              <a:t>- Pixels are vectors</a:t>
            </a:r>
          </a:p>
          <a:p>
            <a:pPr marL="0" indent="0">
              <a:spcBef>
                <a:spcPts val="0"/>
              </a:spcBef>
              <a:buSzTx/>
              <a:buNone/>
              <a:defRPr sz="32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lang="en-US" dirty="0" smtClean="0">
                <a:solidFill>
                  <a:schemeClr val="tx1"/>
                </a:solidFill>
              </a:rPr>
              <a:t>- Vector is some order of RGB</a:t>
            </a:r>
            <a:endParaRPr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4397764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>
            <a:spLocks noGrp="1"/>
          </p:cNvSpPr>
          <p:nvPr>
            <p:ph type="body" sz="quarter" idx="4294967295"/>
          </p:nvPr>
        </p:nvSpPr>
        <p:spPr>
          <a:xfrm>
            <a:off x="182798" y="932290"/>
            <a:ext cx="11920092" cy="1057574"/>
          </a:xfrm>
          <a:prstGeom prst="rect">
            <a:avLst/>
          </a:prstGeom>
        </p:spPr>
        <p:txBody>
          <a:bodyPr anchor="t">
            <a:normAutofit lnSpcReduction="10000"/>
          </a:bodyPr>
          <a:lstStyle/>
          <a:p>
            <a:pPr marL="0" indent="0">
              <a:spcBef>
                <a:spcPts val="0"/>
              </a:spcBef>
              <a:buSzTx/>
              <a:buNone/>
              <a:defRPr sz="32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>
                <a:solidFill>
                  <a:schemeClr val="accent5">
                    <a:hueOff val="-522602"/>
                    <a:satOff val="-6700"/>
                    <a:lumOff val="-22320"/>
                  </a:schemeClr>
                </a:solidFill>
              </a:rPr>
              <a:t>Image processing</a:t>
            </a:r>
            <a:r>
              <a:t> is the analysis and manipulation of images to improve their quality </a:t>
            </a:r>
          </a:p>
        </p:txBody>
      </p:sp>
      <p:sp>
        <p:nvSpPr>
          <p:cNvPr id="133" name="Shape 133"/>
          <p:cNvSpPr/>
          <p:nvPr/>
        </p:nvSpPr>
        <p:spPr>
          <a:xfrm>
            <a:off x="106311" y="2084360"/>
            <a:ext cx="12085292" cy="11798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defRPr sz="32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dirty="0">
                <a:solidFill>
                  <a:schemeClr val="accent5">
                    <a:hueOff val="-522602"/>
                    <a:satOff val="-6700"/>
                    <a:lumOff val="-22320"/>
                  </a:schemeClr>
                </a:solidFill>
              </a:rPr>
              <a:t>Image analysis</a:t>
            </a:r>
            <a:r>
              <a:rPr dirty="0"/>
              <a:t> is the extraction of useful data from (primarily) digital images.  </a:t>
            </a:r>
          </a:p>
        </p:txBody>
      </p:sp>
      <p:sp>
        <p:nvSpPr>
          <p:cNvPr id="134" name="Shape 134"/>
          <p:cNvSpPr>
            <a:spLocks noGrp="1"/>
          </p:cNvSpPr>
          <p:nvPr>
            <p:ph type="title" idx="4294967295"/>
          </p:nvPr>
        </p:nvSpPr>
        <p:spPr>
          <a:xfrm>
            <a:off x="106311" y="68517"/>
            <a:ext cx="11009612" cy="722263"/>
          </a:xfrm>
          <a:prstGeom prst="rect">
            <a:avLst/>
          </a:prstGeom>
        </p:spPr>
        <p:txBody>
          <a:bodyPr anchor="b"/>
          <a:lstStyle>
            <a:lvl1pPr algn="l">
              <a:defRPr sz="3600">
                <a:solidFill>
                  <a:srgbClr val="021EA7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r>
              <a:rPr lang="en-US" smtClean="0"/>
              <a:t>General </a:t>
            </a:r>
            <a:r>
              <a:rPr smtClean="0"/>
              <a:t>Image processing</a:t>
            </a:r>
            <a:endParaRPr dirty="0"/>
          </a:p>
        </p:txBody>
      </p:sp>
      <p:sp>
        <p:nvSpPr>
          <p:cNvPr id="135" name="Shape 135"/>
          <p:cNvSpPr/>
          <p:nvPr/>
        </p:nvSpPr>
        <p:spPr>
          <a:xfrm>
            <a:off x="58710" y="829515"/>
            <a:ext cx="11057213" cy="1"/>
          </a:xfrm>
          <a:prstGeom prst="line">
            <a:avLst/>
          </a:prstGeom>
          <a:ln w="63500">
            <a:solidFill>
              <a:srgbClr val="021EA7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36" name="Shape 136"/>
          <p:cNvSpPr/>
          <p:nvPr/>
        </p:nvSpPr>
        <p:spPr>
          <a:xfrm>
            <a:off x="19843750" y="3380482"/>
            <a:ext cx="10547400" cy="919362"/>
          </a:xfrm>
          <a:prstGeom prst="rect">
            <a:avLst/>
          </a:prstGeom>
          <a:ln w="508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8" name="Shape 138"/>
          <p:cNvSpPr/>
          <p:nvPr/>
        </p:nvSpPr>
        <p:spPr>
          <a:xfrm>
            <a:off x="98565" y="3531529"/>
            <a:ext cx="9829454" cy="7222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defRPr sz="32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dirty="0"/>
              <a:t>Examples of image processing </a:t>
            </a:r>
            <a:r>
              <a:rPr lang="en-US" dirty="0" smtClean="0"/>
              <a:t>include</a:t>
            </a:r>
            <a:r>
              <a:rPr dirty="0" smtClean="0"/>
              <a:t>:</a:t>
            </a:r>
            <a:r>
              <a:rPr dirty="0" smtClean="0">
                <a:solidFill>
                  <a:schemeClr val="accent5">
                    <a:hueOff val="-522602"/>
                    <a:satOff val="-6700"/>
                    <a:lumOff val="-22320"/>
                  </a:schemeClr>
                </a:solidFill>
              </a:rPr>
              <a:t> </a:t>
            </a:r>
            <a:endParaRPr dirty="0">
              <a:solidFill>
                <a:schemeClr val="accent5">
                  <a:hueOff val="-522602"/>
                  <a:satOff val="-6700"/>
                  <a:lumOff val="-22320"/>
                </a:schemeClr>
              </a:solidFill>
            </a:endParaRPr>
          </a:p>
        </p:txBody>
      </p:sp>
      <p:sp>
        <p:nvSpPr>
          <p:cNvPr id="139" name="Shape 139"/>
          <p:cNvSpPr/>
          <p:nvPr/>
        </p:nvSpPr>
        <p:spPr>
          <a:xfrm>
            <a:off x="542354" y="4066232"/>
            <a:ext cx="11920092" cy="21090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473201">
              <a:defRPr sz="2592">
                <a:solidFill>
                  <a:schemeClr val="accent5">
                    <a:hueOff val="-522602"/>
                    <a:satOff val="-6700"/>
                    <a:lumOff val="-22320"/>
                  </a:schemeClr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dirty="0"/>
              <a:t>Finding the edges of an object</a:t>
            </a:r>
          </a:p>
          <a:p>
            <a:pPr algn="l" defTabSz="473201">
              <a:defRPr sz="2592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dirty="0"/>
              <a:t>Counting similar objects</a:t>
            </a:r>
          </a:p>
          <a:p>
            <a:pPr algn="l" defTabSz="473201">
              <a:defRPr sz="2592">
                <a:solidFill>
                  <a:schemeClr val="accent5">
                    <a:hueOff val="-522602"/>
                    <a:satOff val="-6700"/>
                    <a:lumOff val="-22320"/>
                  </a:schemeClr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dirty="0"/>
              <a:t>Calculating the area/ perimeter/ length of objects</a:t>
            </a:r>
          </a:p>
          <a:p>
            <a:pPr algn="l" defTabSz="473201">
              <a:defRPr sz="2592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dirty="0"/>
              <a:t>Finding the intensity of objects found in an image</a:t>
            </a:r>
          </a:p>
          <a:p>
            <a:pPr algn="l" defTabSz="473201">
              <a:defRPr sz="2592">
                <a:solidFill>
                  <a:schemeClr val="accent5">
                    <a:hueOff val="-522602"/>
                    <a:satOff val="-6700"/>
                    <a:lumOff val="-22320"/>
                  </a:schemeClr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dirty="0"/>
              <a:t>Labeling and tracking objects over the course of a longitudinal image sequence</a:t>
            </a:r>
          </a:p>
        </p:txBody>
      </p:sp>
      <p:sp>
        <p:nvSpPr>
          <p:cNvPr id="140" name="Shape 140"/>
          <p:cNvSpPr/>
          <p:nvPr/>
        </p:nvSpPr>
        <p:spPr>
          <a:xfrm>
            <a:off x="789843" y="6102350"/>
            <a:ext cx="520900" cy="800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A</a:t>
            </a:r>
          </a:p>
        </p:txBody>
      </p:sp>
      <p:sp>
        <p:nvSpPr>
          <p:cNvPr id="141" name="Shape 141"/>
          <p:cNvSpPr/>
          <p:nvPr/>
        </p:nvSpPr>
        <p:spPr>
          <a:xfrm>
            <a:off x="6273651" y="6102350"/>
            <a:ext cx="457498" cy="800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B</a:t>
            </a:r>
          </a:p>
        </p:txBody>
      </p:sp>
      <p:pic>
        <p:nvPicPr>
          <p:cNvPr id="142" name="Cell_Tracks.png"/>
          <p:cNvPicPr>
            <a:picLocks noChangeAspect="1"/>
          </p:cNvPicPr>
          <p:nvPr/>
        </p:nvPicPr>
        <p:blipFill>
          <a:blip r:embed="rId3">
            <a:extLst/>
          </a:blip>
          <a:srcRect l="10566" t="3780" r="11026" b="8247"/>
          <a:stretch>
            <a:fillRect/>
          </a:stretch>
        </p:blipFill>
        <p:spPr>
          <a:xfrm>
            <a:off x="1526443" y="6261100"/>
            <a:ext cx="3365501" cy="3365500"/>
          </a:xfrm>
          <a:prstGeom prst="rect">
            <a:avLst/>
          </a:prstGeom>
          <a:ln w="12700">
            <a:miter lim="400000"/>
          </a:ln>
        </p:spPr>
      </p:pic>
      <p:sp>
        <p:nvSpPr>
          <p:cNvPr id="143" name="Shape 143"/>
          <p:cNvSpPr/>
          <p:nvPr/>
        </p:nvSpPr>
        <p:spPr>
          <a:xfrm>
            <a:off x="8304147" y="9195866"/>
            <a:ext cx="1527002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6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Time (hrs)</a:t>
            </a:r>
          </a:p>
        </p:txBody>
      </p:sp>
      <p:sp>
        <p:nvSpPr>
          <p:cNvPr id="144" name="Shape 144"/>
          <p:cNvSpPr/>
          <p:nvPr/>
        </p:nvSpPr>
        <p:spPr>
          <a:xfrm>
            <a:off x="7508143" y="8901320"/>
            <a:ext cx="27940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6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0</a:t>
            </a:r>
          </a:p>
        </p:txBody>
      </p:sp>
      <p:sp>
        <p:nvSpPr>
          <p:cNvPr id="145" name="Shape 145"/>
          <p:cNvSpPr/>
          <p:nvPr/>
        </p:nvSpPr>
        <p:spPr>
          <a:xfrm>
            <a:off x="8295543" y="8901320"/>
            <a:ext cx="27940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6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1</a:t>
            </a:r>
          </a:p>
        </p:txBody>
      </p:sp>
      <p:sp>
        <p:nvSpPr>
          <p:cNvPr id="146" name="Shape 146"/>
          <p:cNvSpPr/>
          <p:nvPr/>
        </p:nvSpPr>
        <p:spPr>
          <a:xfrm>
            <a:off x="9108343" y="8901320"/>
            <a:ext cx="27940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6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2</a:t>
            </a:r>
          </a:p>
        </p:txBody>
      </p:sp>
      <p:sp>
        <p:nvSpPr>
          <p:cNvPr id="147" name="Shape 147"/>
          <p:cNvSpPr/>
          <p:nvPr/>
        </p:nvSpPr>
        <p:spPr>
          <a:xfrm>
            <a:off x="9921143" y="8901320"/>
            <a:ext cx="27940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6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3</a:t>
            </a:r>
          </a:p>
        </p:txBody>
      </p:sp>
      <p:pic>
        <p:nvPicPr>
          <p:cNvPr id="148" name="droppedImage.pdf"/>
          <p:cNvPicPr>
            <a:picLocks noChangeAspect="1"/>
          </p:cNvPicPr>
          <p:nvPr/>
        </p:nvPicPr>
        <p:blipFill>
          <a:blip r:embed="rId4">
            <a:extLst/>
          </a:blip>
          <a:srcRect l="3069" t="584" r="1610" b="3704"/>
          <a:stretch>
            <a:fillRect/>
          </a:stretch>
        </p:blipFill>
        <p:spPr>
          <a:xfrm>
            <a:off x="7604171" y="6843512"/>
            <a:ext cx="2850620" cy="2146709"/>
          </a:xfrm>
          <a:prstGeom prst="rect">
            <a:avLst/>
          </a:prstGeom>
          <a:ln w="12700">
            <a:miter lim="400000"/>
          </a:ln>
        </p:spPr>
      </p:pic>
      <p:sp>
        <p:nvSpPr>
          <p:cNvPr id="149" name="Shape 149"/>
          <p:cNvSpPr/>
          <p:nvPr/>
        </p:nvSpPr>
        <p:spPr>
          <a:xfrm>
            <a:off x="7355743" y="8647320"/>
            <a:ext cx="27940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6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0</a:t>
            </a:r>
          </a:p>
        </p:txBody>
      </p:sp>
      <p:sp>
        <p:nvSpPr>
          <p:cNvPr id="150" name="Shape 150"/>
          <p:cNvSpPr/>
          <p:nvPr/>
        </p:nvSpPr>
        <p:spPr>
          <a:xfrm>
            <a:off x="7355743" y="7936120"/>
            <a:ext cx="27940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6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1</a:t>
            </a:r>
          </a:p>
        </p:txBody>
      </p:sp>
      <p:sp>
        <p:nvSpPr>
          <p:cNvPr id="151" name="Shape 151"/>
          <p:cNvSpPr/>
          <p:nvPr/>
        </p:nvSpPr>
        <p:spPr>
          <a:xfrm>
            <a:off x="7355743" y="7224920"/>
            <a:ext cx="27940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6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2</a:t>
            </a:r>
          </a:p>
        </p:txBody>
      </p:sp>
      <p:sp>
        <p:nvSpPr>
          <p:cNvPr id="152" name="Shape 152"/>
          <p:cNvSpPr/>
          <p:nvPr/>
        </p:nvSpPr>
        <p:spPr>
          <a:xfrm rot="16207709">
            <a:off x="5268698" y="7878764"/>
            <a:ext cx="334859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400">
                <a:latin typeface="Gill Sans"/>
                <a:ea typeface="Gill Sans"/>
                <a:cs typeface="Gill Sans"/>
                <a:sym typeface="Gill Sans"/>
              </a:defRPr>
            </a:pPr>
            <a:r>
              <a:t>Drug Concentration (</a:t>
            </a:r>
            <a:r>
              <a:rPr>
                <a:latin typeface="American Typewriter"/>
                <a:ea typeface="American Typewriter"/>
                <a:cs typeface="American Typewriter"/>
                <a:sym typeface="American Typewriter"/>
              </a:rPr>
              <a:t>u</a:t>
            </a:r>
            <a:r>
              <a:t>M)</a:t>
            </a:r>
          </a:p>
        </p:txBody>
      </p:sp>
    </p:spTree>
  </p:cSld>
  <p:clrMapOvr>
    <a:masterClrMapping/>
  </p:clrMapOvr>
  <p:transition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>
            <a:spLocks noGrp="1"/>
          </p:cNvSpPr>
          <p:nvPr>
            <p:ph type="title" idx="4294967295"/>
          </p:nvPr>
        </p:nvSpPr>
        <p:spPr>
          <a:xfrm>
            <a:off x="55511" y="18171"/>
            <a:ext cx="11009612" cy="722263"/>
          </a:xfrm>
          <a:prstGeom prst="rect">
            <a:avLst/>
          </a:prstGeom>
        </p:spPr>
        <p:txBody>
          <a:bodyPr anchor="b"/>
          <a:lstStyle>
            <a:lvl1pPr algn="l">
              <a:defRPr sz="3600">
                <a:solidFill>
                  <a:srgbClr val="021EA7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r>
              <a:rPr dirty="0"/>
              <a:t>Image processing and </a:t>
            </a:r>
            <a:r>
              <a:rPr/>
              <a:t>analysis </a:t>
            </a:r>
            <a:endParaRPr dirty="0"/>
          </a:p>
        </p:txBody>
      </p:sp>
      <p:sp>
        <p:nvSpPr>
          <p:cNvPr id="155" name="Shape 155"/>
          <p:cNvSpPr/>
          <p:nvPr/>
        </p:nvSpPr>
        <p:spPr>
          <a:xfrm>
            <a:off x="31711" y="761353"/>
            <a:ext cx="11057213" cy="1"/>
          </a:xfrm>
          <a:prstGeom prst="line">
            <a:avLst/>
          </a:prstGeom>
          <a:ln w="63500">
            <a:solidFill>
              <a:srgbClr val="021EA7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56" name="Shape 156"/>
          <p:cNvSpPr>
            <a:spLocks noGrp="1"/>
          </p:cNvSpPr>
          <p:nvPr>
            <p:ph type="body" sz="half" idx="4294967295"/>
          </p:nvPr>
        </p:nvSpPr>
        <p:spPr>
          <a:xfrm>
            <a:off x="190987" y="1063848"/>
            <a:ext cx="12555092" cy="3413077"/>
          </a:xfrm>
          <a:prstGeom prst="rect">
            <a:avLst/>
          </a:prstGeom>
        </p:spPr>
        <p:txBody>
          <a:bodyPr anchor="t"/>
          <a:lstStyle/>
          <a:p>
            <a:pPr marL="0" indent="0">
              <a:spcBef>
                <a:spcPts val="0"/>
              </a:spcBef>
              <a:buSzTx/>
              <a:buNone/>
              <a:defRPr sz="32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>
                <a:solidFill>
                  <a:schemeClr val="accent5">
                    <a:hueOff val="-522602"/>
                    <a:satOff val="-6700"/>
                    <a:lumOff val="-22320"/>
                  </a:schemeClr>
                </a:solidFill>
              </a:rPr>
              <a:t>A typical approach </a:t>
            </a:r>
            <a:r>
              <a:t>to image analysis is:</a:t>
            </a:r>
          </a:p>
          <a:p>
            <a:pPr marL="0" lvl="1" indent="228600">
              <a:spcBef>
                <a:spcPts val="0"/>
              </a:spcBef>
              <a:buSzTx/>
              <a:buNone/>
              <a:defRPr sz="32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dirty="0"/>
              <a:t> 1. Separate color images into constitutive RGB components.</a:t>
            </a:r>
          </a:p>
          <a:p>
            <a:pPr marL="0" lvl="1" indent="228600">
              <a:spcBef>
                <a:spcPts val="0"/>
              </a:spcBef>
              <a:buSzTx/>
              <a:buNone/>
              <a:defRPr sz="32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dirty="0"/>
              <a:t> 2. Filter images (huge variety of methods and tricks based on image qualities).</a:t>
            </a:r>
          </a:p>
          <a:p>
            <a:pPr marL="0" lvl="1" indent="228600">
              <a:spcBef>
                <a:spcPts val="0"/>
              </a:spcBef>
              <a:buSzTx/>
              <a:buNone/>
              <a:defRPr sz="32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dirty="0"/>
              <a:t> 3. Separate foreground from background by some method.</a:t>
            </a:r>
          </a:p>
          <a:p>
            <a:pPr marL="0" lvl="1" indent="228600">
              <a:spcBef>
                <a:spcPts val="0"/>
              </a:spcBef>
              <a:buSzTx/>
              <a:buNone/>
              <a:defRPr sz="32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dirty="0"/>
              <a:t> 4. Acquire desired data. </a:t>
            </a:r>
          </a:p>
        </p:txBody>
      </p:sp>
      <p:sp>
        <p:nvSpPr>
          <p:cNvPr id="157" name="Shape 157"/>
          <p:cNvSpPr/>
          <p:nvPr/>
        </p:nvSpPr>
        <p:spPr>
          <a:xfrm>
            <a:off x="2227532" y="6567620"/>
            <a:ext cx="758746" cy="330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l">
              <a:defRPr sz="23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Image</a:t>
            </a:r>
          </a:p>
        </p:txBody>
      </p:sp>
      <p:sp>
        <p:nvSpPr>
          <p:cNvPr id="158" name="Shape 158"/>
          <p:cNvSpPr/>
          <p:nvPr/>
        </p:nvSpPr>
        <p:spPr>
          <a:xfrm rot="5406156">
            <a:off x="9823979" y="6621396"/>
            <a:ext cx="333659" cy="1270766"/>
          </a:xfrm>
          <a:prstGeom prst="rightArrow">
            <a:avLst>
              <a:gd name="adj1" fmla="val 32000"/>
              <a:gd name="adj2" fmla="val 100000"/>
            </a:avLst>
          </a:prstGeom>
          <a:blipFill>
            <a:blip r:embed="rId3"/>
          </a:blip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59" name="Shape 159"/>
          <p:cNvSpPr/>
          <p:nvPr/>
        </p:nvSpPr>
        <p:spPr>
          <a:xfrm>
            <a:off x="4397515" y="6567620"/>
            <a:ext cx="3808920" cy="330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23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Background Subtraction</a:t>
            </a:r>
          </a:p>
        </p:txBody>
      </p:sp>
      <p:sp>
        <p:nvSpPr>
          <p:cNvPr id="160" name="Shape 160"/>
          <p:cNvSpPr/>
          <p:nvPr/>
        </p:nvSpPr>
        <p:spPr>
          <a:xfrm>
            <a:off x="8578896" y="9284290"/>
            <a:ext cx="2824382" cy="330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23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Thresholding</a:t>
            </a:r>
          </a:p>
        </p:txBody>
      </p:sp>
      <p:sp>
        <p:nvSpPr>
          <p:cNvPr id="161" name="Shape 161"/>
          <p:cNvSpPr/>
          <p:nvPr/>
        </p:nvSpPr>
        <p:spPr>
          <a:xfrm>
            <a:off x="8608666" y="6567620"/>
            <a:ext cx="2764842" cy="330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23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Filter</a:t>
            </a:r>
          </a:p>
        </p:txBody>
      </p:sp>
      <p:pic>
        <p:nvPicPr>
          <p:cNvPr id="162" name="page1image1592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06923" y="4711904"/>
            <a:ext cx="2599963" cy="1757119"/>
          </a:xfrm>
          <a:prstGeom prst="rect">
            <a:avLst/>
          </a:prstGeom>
          <a:ln w="12700">
            <a:miter lim="400000"/>
          </a:ln>
        </p:spPr>
      </p:pic>
      <p:sp>
        <p:nvSpPr>
          <p:cNvPr id="163" name="Shape 163"/>
          <p:cNvSpPr/>
          <p:nvPr/>
        </p:nvSpPr>
        <p:spPr>
          <a:xfrm>
            <a:off x="4111627" y="4875029"/>
            <a:ext cx="506211" cy="1270002"/>
          </a:xfrm>
          <a:prstGeom prst="rightArrow">
            <a:avLst>
              <a:gd name="adj1" fmla="val 32000"/>
              <a:gd name="adj2" fmla="val 100000"/>
            </a:avLst>
          </a:prstGeom>
          <a:blipFill>
            <a:blip r:embed="rId3"/>
          </a:blip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pic>
        <p:nvPicPr>
          <p:cNvPr id="164" name="page1image1760.jp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001993" y="4694971"/>
            <a:ext cx="2599963" cy="1757119"/>
          </a:xfrm>
          <a:prstGeom prst="rect">
            <a:avLst/>
          </a:prstGeom>
          <a:ln w="12700">
            <a:miter lim="400000"/>
          </a:ln>
        </p:spPr>
      </p:pic>
      <p:sp>
        <p:nvSpPr>
          <p:cNvPr id="165" name="Shape 165"/>
          <p:cNvSpPr/>
          <p:nvPr/>
        </p:nvSpPr>
        <p:spPr>
          <a:xfrm>
            <a:off x="7982570" y="4875029"/>
            <a:ext cx="506211" cy="1270002"/>
          </a:xfrm>
          <a:prstGeom prst="rightArrow">
            <a:avLst>
              <a:gd name="adj1" fmla="val 32000"/>
              <a:gd name="adj2" fmla="val 100000"/>
            </a:avLst>
          </a:prstGeom>
          <a:blipFill>
            <a:blip r:embed="rId3"/>
          </a:blip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pic>
        <p:nvPicPr>
          <p:cNvPr id="166" name="page1image1928.jp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691105" y="4694971"/>
            <a:ext cx="2599963" cy="1757119"/>
          </a:xfrm>
          <a:prstGeom prst="rect">
            <a:avLst/>
          </a:prstGeom>
          <a:ln w="12700">
            <a:miter lim="400000"/>
          </a:ln>
        </p:spPr>
      </p:pic>
      <p:pic>
        <p:nvPicPr>
          <p:cNvPr id="167" name="page1image6888.jp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8691105" y="7501612"/>
            <a:ext cx="2599963" cy="1757119"/>
          </a:xfrm>
          <a:prstGeom prst="rect">
            <a:avLst/>
          </a:prstGeom>
          <a:ln w="12700">
            <a:miter lim="400000"/>
          </a:ln>
        </p:spPr>
      </p:pic>
      <p:sp>
        <p:nvSpPr>
          <p:cNvPr id="168" name="Shape 168"/>
          <p:cNvSpPr/>
          <p:nvPr/>
        </p:nvSpPr>
        <p:spPr>
          <a:xfrm rot="10800000">
            <a:off x="7731955" y="7745171"/>
            <a:ext cx="506522" cy="1270002"/>
          </a:xfrm>
          <a:prstGeom prst="rightArrow">
            <a:avLst>
              <a:gd name="adj1" fmla="val 32000"/>
              <a:gd name="adj2" fmla="val 99938"/>
            </a:avLst>
          </a:prstGeom>
          <a:blipFill>
            <a:blip r:embed="rId3"/>
          </a:blip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pic>
        <p:nvPicPr>
          <p:cNvPr id="169" name="image2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4777421" y="7471898"/>
            <a:ext cx="2599963" cy="181654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>
            <a:spLocks noGrp="1"/>
          </p:cNvSpPr>
          <p:nvPr>
            <p:ph type="title" idx="4294967295"/>
          </p:nvPr>
        </p:nvSpPr>
        <p:spPr>
          <a:xfrm>
            <a:off x="157112" y="-11060"/>
            <a:ext cx="8376991" cy="722263"/>
          </a:xfrm>
          <a:prstGeom prst="rect">
            <a:avLst/>
          </a:prstGeom>
        </p:spPr>
        <p:txBody>
          <a:bodyPr anchor="b"/>
          <a:lstStyle>
            <a:lvl1pPr algn="l">
              <a:defRPr sz="3600">
                <a:solidFill>
                  <a:srgbClr val="021EA7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r>
              <a:t>Separating foreground from background</a:t>
            </a:r>
          </a:p>
        </p:txBody>
      </p:sp>
      <p:sp>
        <p:nvSpPr>
          <p:cNvPr id="172" name="Shape 172"/>
          <p:cNvSpPr/>
          <p:nvPr/>
        </p:nvSpPr>
        <p:spPr>
          <a:xfrm>
            <a:off x="133311" y="799452"/>
            <a:ext cx="8376991" cy="1"/>
          </a:xfrm>
          <a:prstGeom prst="line">
            <a:avLst/>
          </a:prstGeom>
          <a:ln w="63500">
            <a:solidFill>
              <a:srgbClr val="021EA7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73" name="Shape 173"/>
          <p:cNvSpPr>
            <a:spLocks noGrp="1"/>
          </p:cNvSpPr>
          <p:nvPr>
            <p:ph type="body" sz="half" idx="4294967295"/>
          </p:nvPr>
        </p:nvSpPr>
        <p:spPr>
          <a:xfrm>
            <a:off x="157112" y="1107128"/>
            <a:ext cx="12555092" cy="3413077"/>
          </a:xfrm>
          <a:prstGeom prst="rect">
            <a:avLst/>
          </a:prstGeom>
        </p:spPr>
        <p:txBody>
          <a:bodyPr anchor="t"/>
          <a:lstStyle/>
          <a:p>
            <a:pPr marL="0" indent="0">
              <a:spcBef>
                <a:spcPts val="0"/>
              </a:spcBef>
              <a:buSzTx/>
              <a:buNone/>
              <a:defRPr sz="3200">
                <a:solidFill>
                  <a:schemeClr val="accent5">
                    <a:hueOff val="-522602"/>
                    <a:satOff val="-6700"/>
                    <a:lumOff val="-22320"/>
                  </a:schemeClr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dirty="0"/>
              <a:t>Variety of methods for doing so: </a:t>
            </a:r>
          </a:p>
          <a:p>
            <a:pPr marL="0" indent="0">
              <a:spcBef>
                <a:spcPts val="0"/>
              </a:spcBef>
              <a:buSzTx/>
              <a:buNone/>
              <a:defRPr sz="3200">
                <a:solidFill>
                  <a:schemeClr val="accent5">
                    <a:hueOff val="-522602"/>
                    <a:satOff val="-6700"/>
                    <a:lumOff val="-22320"/>
                  </a:schemeClr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dirty="0"/>
              <a:t>- Free/ Hand Selection</a:t>
            </a:r>
          </a:p>
          <a:p>
            <a:pPr marL="0" indent="0">
              <a:spcBef>
                <a:spcPts val="0"/>
              </a:spcBef>
              <a:buSzTx/>
              <a:buNone/>
              <a:defRPr sz="3200">
                <a:solidFill>
                  <a:schemeClr val="accent5">
                    <a:hueOff val="-522602"/>
                    <a:satOff val="-6700"/>
                    <a:lumOff val="-22320"/>
                  </a:schemeClr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dirty="0"/>
              <a:t>- Edge Detection</a:t>
            </a:r>
          </a:p>
          <a:p>
            <a:pPr marL="0" indent="0">
              <a:spcBef>
                <a:spcPts val="0"/>
              </a:spcBef>
              <a:buSzTx/>
              <a:buNone/>
              <a:defRPr sz="3200">
                <a:solidFill>
                  <a:schemeClr val="accent5">
                    <a:hueOff val="-522602"/>
                    <a:satOff val="-6700"/>
                    <a:lumOff val="-22320"/>
                  </a:schemeClr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dirty="0"/>
              <a:t>- Thresholding</a:t>
            </a:r>
          </a:p>
          <a:p>
            <a:pPr marL="0" indent="0">
              <a:spcBef>
                <a:spcPts val="0"/>
              </a:spcBef>
              <a:buSzTx/>
              <a:buNone/>
              <a:defRPr sz="3200">
                <a:solidFill>
                  <a:schemeClr val="accent5">
                    <a:hueOff val="-522602"/>
                    <a:satOff val="-6700"/>
                    <a:lumOff val="-22320"/>
                  </a:schemeClr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dirty="0"/>
              <a:t>- Color based selection</a:t>
            </a:r>
          </a:p>
          <a:p>
            <a:pPr marL="0" indent="0">
              <a:spcBef>
                <a:spcPts val="0"/>
              </a:spcBef>
              <a:buSzTx/>
              <a:buNone/>
              <a:defRPr sz="3200">
                <a:solidFill>
                  <a:schemeClr val="accent5">
                    <a:hueOff val="-522602"/>
                    <a:satOff val="-6700"/>
                    <a:lumOff val="-22320"/>
                  </a:schemeClr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dirty="0"/>
              <a:t>- Movement based selection/ Temporal averaging</a:t>
            </a:r>
          </a:p>
        </p:txBody>
      </p:sp>
      <p:pic>
        <p:nvPicPr>
          <p:cNvPr id="174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80411" y="5257737"/>
            <a:ext cx="8376991" cy="297424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>
            <a:spLocks noGrp="1"/>
          </p:cNvSpPr>
          <p:nvPr>
            <p:ph type="title" idx="4294967295"/>
          </p:nvPr>
        </p:nvSpPr>
        <p:spPr>
          <a:xfrm>
            <a:off x="106312" y="255637"/>
            <a:ext cx="11009612" cy="722263"/>
          </a:xfrm>
          <a:prstGeom prst="rect">
            <a:avLst/>
          </a:prstGeom>
        </p:spPr>
        <p:txBody>
          <a:bodyPr anchor="b"/>
          <a:lstStyle>
            <a:lvl1pPr algn="l">
              <a:defRPr sz="3600">
                <a:solidFill>
                  <a:srgbClr val="021EA7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r>
              <a:t>Thresholding Images</a:t>
            </a:r>
          </a:p>
        </p:txBody>
      </p:sp>
      <p:sp>
        <p:nvSpPr>
          <p:cNvPr id="178" name="Shape 178"/>
          <p:cNvSpPr/>
          <p:nvPr/>
        </p:nvSpPr>
        <p:spPr>
          <a:xfrm>
            <a:off x="69811" y="968784"/>
            <a:ext cx="4357097" cy="1"/>
          </a:xfrm>
          <a:prstGeom prst="line">
            <a:avLst/>
          </a:prstGeom>
          <a:ln w="63500">
            <a:solidFill>
              <a:srgbClr val="021EA7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79" name="Shape 179"/>
          <p:cNvSpPr>
            <a:spLocks noGrp="1"/>
          </p:cNvSpPr>
          <p:nvPr>
            <p:ph type="body" sz="quarter" idx="4294967295"/>
          </p:nvPr>
        </p:nvSpPr>
        <p:spPr>
          <a:xfrm>
            <a:off x="186754" y="1314561"/>
            <a:ext cx="12631293" cy="1660228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3200">
                <a:solidFill>
                  <a:schemeClr val="accent5">
                    <a:hueOff val="-522602"/>
                    <a:satOff val="-6700"/>
                    <a:lumOff val="-22320"/>
                  </a:schemeClr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 dirty="0">
                <a:solidFill>
                  <a:schemeClr val="accent5">
                    <a:hueOff val="-522602"/>
                    <a:satOff val="-6700"/>
                    <a:lumOff val="-22320"/>
                  </a:schemeClr>
                </a:solidFill>
              </a:rPr>
              <a:t>Thresholding is the simplest method of image segmentation. It is typically used to transform grayscale image (image with 0-255 intensities) to a binary image (intensity is either 0 or 1). </a:t>
            </a:r>
          </a:p>
        </p:txBody>
      </p:sp>
      <p:pic>
        <p:nvPicPr>
          <p:cNvPr id="180" name="pasted-image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90323" y="3129015"/>
            <a:ext cx="5172637" cy="3495570"/>
          </a:xfrm>
          <a:prstGeom prst="rect">
            <a:avLst/>
          </a:prstGeom>
          <a:ln w="12700">
            <a:miter lim="400000"/>
          </a:ln>
        </p:spPr>
      </p:pic>
      <p:pic>
        <p:nvPicPr>
          <p:cNvPr id="181" name="pasted-image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004480" y="3129015"/>
            <a:ext cx="5172637" cy="3495570"/>
          </a:xfrm>
          <a:prstGeom prst="rect">
            <a:avLst/>
          </a:prstGeom>
          <a:ln w="12700">
            <a:miter lim="400000"/>
          </a:ln>
        </p:spPr>
      </p:pic>
      <p:sp>
        <p:nvSpPr>
          <p:cNvPr id="182" name="Shape 182"/>
          <p:cNvSpPr/>
          <p:nvPr/>
        </p:nvSpPr>
        <p:spPr>
          <a:xfrm>
            <a:off x="186754" y="7067661"/>
            <a:ext cx="12631293" cy="25926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lnSpcReduction="10000"/>
          </a:bodyPr>
          <a:lstStyle/>
          <a:p>
            <a:pPr algn="l" defTabSz="338835">
              <a:defRPr sz="1856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Multiple Types of Thresholding available:</a:t>
            </a:r>
          </a:p>
          <a:p>
            <a:pPr algn="l" defTabSz="338835">
              <a:defRPr sz="1856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>
                <a:solidFill>
                  <a:schemeClr val="accent5">
                    <a:hueOff val="-176146"/>
                    <a:satOff val="3665"/>
                    <a:lumOff val="-13986"/>
                  </a:schemeClr>
                </a:solidFill>
              </a:rPr>
              <a:t>Histogram shape</a:t>
            </a:r>
            <a:r>
              <a:t>: based on the peaks and valleys of a smoothed histogram.</a:t>
            </a:r>
          </a:p>
          <a:p>
            <a:pPr algn="l" defTabSz="338835">
              <a:defRPr sz="1856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>
                <a:solidFill>
                  <a:schemeClr val="accent5">
                    <a:hueOff val="-176146"/>
                    <a:satOff val="3665"/>
                    <a:lumOff val="-13986"/>
                  </a:schemeClr>
                </a:solidFill>
              </a:rPr>
              <a:t>Clustering-based</a:t>
            </a:r>
            <a:r>
              <a:t>: gray-level samples are clustered in two parts as background and foreground (object)/ modeled as mixture of two gaussians.</a:t>
            </a:r>
          </a:p>
          <a:p>
            <a:pPr algn="l" defTabSz="338835">
              <a:defRPr sz="1856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>
                <a:solidFill>
                  <a:schemeClr val="accent5">
                    <a:hueOff val="-176146"/>
                    <a:satOff val="3665"/>
                    <a:lumOff val="-13986"/>
                  </a:schemeClr>
                </a:solidFill>
              </a:rPr>
              <a:t>Entropy-based</a:t>
            </a:r>
            <a:r>
              <a:t>: algorithms use entropy of the foreground background regions.</a:t>
            </a:r>
          </a:p>
          <a:p>
            <a:pPr algn="l" defTabSz="338835">
              <a:defRPr sz="1856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>
                <a:solidFill>
                  <a:schemeClr val="accent5">
                    <a:hueOff val="-176146"/>
                    <a:satOff val="3665"/>
                    <a:lumOff val="-13986"/>
                  </a:schemeClr>
                </a:solidFill>
              </a:rPr>
              <a:t>Object Attribute</a:t>
            </a:r>
            <a:r>
              <a:t>: search a measure of similarity between the gray-level and the banalized images, such as fuzzy shape similarity, edge coincidence etc.</a:t>
            </a:r>
          </a:p>
          <a:p>
            <a:pPr algn="l" defTabSz="338835">
              <a:defRPr sz="1856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>
                <a:solidFill>
                  <a:schemeClr val="accent5">
                    <a:hueOff val="-176146"/>
                    <a:satOff val="3665"/>
                    <a:lumOff val="-13986"/>
                  </a:schemeClr>
                </a:solidFill>
              </a:rPr>
              <a:t>Spatial methods</a:t>
            </a:r>
            <a:r>
              <a:t>: use higher-order probability distribution or correlation between pixels</a:t>
            </a:r>
          </a:p>
          <a:p>
            <a:pPr algn="l" defTabSz="338835">
              <a:defRPr sz="1856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>
                <a:solidFill>
                  <a:schemeClr val="accent5">
                    <a:hueOff val="-176146"/>
                    <a:satOff val="3665"/>
                    <a:lumOff val="-13986"/>
                  </a:schemeClr>
                </a:solidFill>
              </a:rPr>
              <a:t>Local Methods</a:t>
            </a:r>
            <a:r>
              <a:t>: adapt the threshold value on each pixel according to the local image characteristics. </a:t>
            </a:r>
          </a:p>
        </p:txBody>
      </p:sp>
    </p:spTree>
  </p:cSld>
  <p:clrMapOvr>
    <a:masterClrMapping/>
  </p:clrMapOvr>
  <p:transition spd="slow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>
            <a:spLocks noGrp="1"/>
          </p:cNvSpPr>
          <p:nvPr>
            <p:ph type="title" idx="4294967295"/>
          </p:nvPr>
        </p:nvSpPr>
        <p:spPr>
          <a:xfrm>
            <a:off x="106312" y="255637"/>
            <a:ext cx="11009612" cy="722263"/>
          </a:xfrm>
          <a:prstGeom prst="rect">
            <a:avLst/>
          </a:prstGeom>
        </p:spPr>
        <p:txBody>
          <a:bodyPr anchor="b"/>
          <a:lstStyle>
            <a:lvl1pPr algn="l">
              <a:defRPr sz="3600">
                <a:solidFill>
                  <a:srgbClr val="021EA7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r>
              <a:t>Example - Otsu’s method</a:t>
            </a:r>
          </a:p>
        </p:txBody>
      </p:sp>
      <p:sp>
        <p:nvSpPr>
          <p:cNvPr id="185" name="Shape 185"/>
          <p:cNvSpPr/>
          <p:nvPr/>
        </p:nvSpPr>
        <p:spPr>
          <a:xfrm>
            <a:off x="69811" y="968784"/>
            <a:ext cx="5286215" cy="1"/>
          </a:xfrm>
          <a:prstGeom prst="line">
            <a:avLst/>
          </a:prstGeom>
          <a:ln w="63500">
            <a:solidFill>
              <a:srgbClr val="021EA7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86" name="Shape 186"/>
          <p:cNvSpPr>
            <a:spLocks noGrp="1"/>
          </p:cNvSpPr>
          <p:nvPr>
            <p:ph type="body" sz="quarter" idx="4294967295"/>
          </p:nvPr>
        </p:nvSpPr>
        <p:spPr>
          <a:xfrm>
            <a:off x="186754" y="1314561"/>
            <a:ext cx="12631293" cy="1660228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3200">
                <a:solidFill>
                  <a:schemeClr val="accent5">
                    <a:hueOff val="-522602"/>
                    <a:satOff val="-6700"/>
                    <a:lumOff val="-22320"/>
                  </a:schemeClr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chemeClr val="accent5">
                    <a:hueOff val="-522602"/>
                    <a:satOff val="-6700"/>
                    <a:lumOff val="-22320"/>
                  </a:schemeClr>
                </a:solidFill>
              </a:rPr>
              <a:t>Otsu’s method is one of the first techniques for automatically segmenting images. </a:t>
            </a:r>
          </a:p>
        </p:txBody>
      </p:sp>
      <p:sp>
        <p:nvSpPr>
          <p:cNvPr id="187" name="Shape 187"/>
          <p:cNvSpPr/>
          <p:nvPr/>
        </p:nvSpPr>
        <p:spPr>
          <a:xfrm>
            <a:off x="186754" y="2724261"/>
            <a:ext cx="12631293" cy="16602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defRPr sz="3200">
                <a:solidFill>
                  <a:schemeClr val="accent5">
                    <a:hueOff val="-522602"/>
                    <a:satOff val="-6700"/>
                    <a:lumOff val="-22320"/>
                  </a:schemeClr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chemeClr val="accent5">
                    <a:hueOff val="-522602"/>
                    <a:satOff val="-6700"/>
                    <a:lumOff val="-22320"/>
                  </a:schemeClr>
                </a:solidFill>
              </a:rPr>
              <a:t>The method assumes that images are made up of two classes, foreground, and background. </a:t>
            </a:r>
          </a:p>
        </p:txBody>
      </p:sp>
      <p:sp>
        <p:nvSpPr>
          <p:cNvPr id="188" name="Shape 188"/>
          <p:cNvSpPr/>
          <p:nvPr/>
        </p:nvSpPr>
        <p:spPr>
          <a:xfrm>
            <a:off x="186754" y="4046686"/>
            <a:ext cx="12631293" cy="1142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defRPr sz="3200">
                <a:solidFill>
                  <a:schemeClr val="accent5">
                    <a:hueOff val="-522602"/>
                    <a:satOff val="-6700"/>
                    <a:lumOff val="-22320"/>
                  </a:schemeClr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chemeClr val="accent5">
                    <a:hueOff val="-522602"/>
                    <a:satOff val="-6700"/>
                    <a:lumOff val="-22320"/>
                  </a:schemeClr>
                </a:solidFill>
              </a:rPr>
              <a:t>The technique first finds the histogram of an image, and then attempts to maximize the variance between two classes of pixels.  </a:t>
            </a:r>
          </a:p>
        </p:txBody>
      </p:sp>
      <p:pic>
        <p:nvPicPr>
          <p:cNvPr id="189" name="pasted-image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37760" y="5595994"/>
            <a:ext cx="4764540" cy="3573406"/>
          </a:xfrm>
          <a:prstGeom prst="rect">
            <a:avLst/>
          </a:prstGeom>
          <a:ln w="12700">
            <a:miter lim="400000"/>
          </a:ln>
        </p:spPr>
      </p:pic>
      <p:pic>
        <p:nvPicPr>
          <p:cNvPr id="190" name="pasted-image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830559" y="5595994"/>
            <a:ext cx="4764541" cy="357340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>
            <a:spLocks noGrp="1"/>
          </p:cNvSpPr>
          <p:nvPr>
            <p:ph type="title" idx="4294967295"/>
          </p:nvPr>
        </p:nvSpPr>
        <p:spPr>
          <a:xfrm>
            <a:off x="82512" y="-143595"/>
            <a:ext cx="4357096" cy="722264"/>
          </a:xfrm>
          <a:prstGeom prst="rect">
            <a:avLst/>
          </a:prstGeom>
        </p:spPr>
        <p:txBody>
          <a:bodyPr anchor="b"/>
          <a:lstStyle>
            <a:lvl1pPr algn="l">
              <a:defRPr sz="3600">
                <a:solidFill>
                  <a:srgbClr val="021EA7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r>
              <a:t>Thresholding Images</a:t>
            </a:r>
          </a:p>
        </p:txBody>
      </p:sp>
      <p:sp>
        <p:nvSpPr>
          <p:cNvPr id="199" name="Shape 199"/>
          <p:cNvSpPr/>
          <p:nvPr/>
        </p:nvSpPr>
        <p:spPr>
          <a:xfrm>
            <a:off x="82511" y="575084"/>
            <a:ext cx="4357097" cy="1"/>
          </a:xfrm>
          <a:prstGeom prst="line">
            <a:avLst/>
          </a:prstGeom>
          <a:ln w="63500">
            <a:solidFill>
              <a:srgbClr val="021EA7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pic>
        <p:nvPicPr>
          <p:cNvPr id="200" name="Example5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95900" y="990600"/>
            <a:ext cx="1714500" cy="1714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01" name="Example6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517900" y="990600"/>
            <a:ext cx="1714500" cy="1714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02" name="Example_7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826500" y="990600"/>
            <a:ext cx="1714500" cy="1714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03" name="Practice_vid_2_image1.jp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061200" y="990600"/>
            <a:ext cx="1714500" cy="1714500"/>
          </a:xfrm>
          <a:prstGeom prst="rect">
            <a:avLst/>
          </a:prstGeom>
          <a:ln w="12700">
            <a:miter lim="400000"/>
          </a:ln>
        </p:spPr>
      </p:pic>
      <p:sp>
        <p:nvSpPr>
          <p:cNvPr id="204" name="Shape 204"/>
          <p:cNvSpPr/>
          <p:nvPr/>
        </p:nvSpPr>
        <p:spPr>
          <a:xfrm>
            <a:off x="1511300" y="1600200"/>
            <a:ext cx="2527300" cy="546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Original</a:t>
            </a:r>
          </a:p>
        </p:txBody>
      </p:sp>
      <p:sp>
        <p:nvSpPr>
          <p:cNvPr id="205" name="Shape 205"/>
          <p:cNvSpPr/>
          <p:nvPr/>
        </p:nvSpPr>
        <p:spPr>
          <a:xfrm>
            <a:off x="1447800" y="8699500"/>
            <a:ext cx="2527300" cy="546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Ray</a:t>
            </a:r>
          </a:p>
        </p:txBody>
      </p:sp>
      <p:sp>
        <p:nvSpPr>
          <p:cNvPr id="206" name="Shape 206"/>
          <p:cNvSpPr/>
          <p:nvPr/>
        </p:nvSpPr>
        <p:spPr>
          <a:xfrm>
            <a:off x="1511300" y="5080000"/>
            <a:ext cx="2527300" cy="546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Otsu</a:t>
            </a:r>
          </a:p>
        </p:txBody>
      </p:sp>
      <p:sp>
        <p:nvSpPr>
          <p:cNvPr id="207" name="Shape 207"/>
          <p:cNvSpPr/>
          <p:nvPr/>
        </p:nvSpPr>
        <p:spPr>
          <a:xfrm>
            <a:off x="1511300" y="3263900"/>
            <a:ext cx="2527300" cy="546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Manual</a:t>
            </a:r>
          </a:p>
        </p:txBody>
      </p:sp>
      <p:sp>
        <p:nvSpPr>
          <p:cNvPr id="208" name="Shape 208"/>
          <p:cNvSpPr/>
          <p:nvPr/>
        </p:nvSpPr>
        <p:spPr>
          <a:xfrm>
            <a:off x="3060700" y="571500"/>
            <a:ext cx="2527300" cy="546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A</a:t>
            </a:r>
          </a:p>
        </p:txBody>
      </p:sp>
      <p:sp>
        <p:nvSpPr>
          <p:cNvPr id="209" name="Shape 209"/>
          <p:cNvSpPr/>
          <p:nvPr/>
        </p:nvSpPr>
        <p:spPr>
          <a:xfrm>
            <a:off x="4826000" y="558800"/>
            <a:ext cx="2527300" cy="546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B</a:t>
            </a:r>
          </a:p>
        </p:txBody>
      </p:sp>
      <p:sp>
        <p:nvSpPr>
          <p:cNvPr id="210" name="Shape 210"/>
          <p:cNvSpPr/>
          <p:nvPr/>
        </p:nvSpPr>
        <p:spPr>
          <a:xfrm>
            <a:off x="6654800" y="558800"/>
            <a:ext cx="2527300" cy="546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C</a:t>
            </a:r>
          </a:p>
        </p:txBody>
      </p:sp>
      <p:sp>
        <p:nvSpPr>
          <p:cNvPr id="211" name="Shape 211"/>
          <p:cNvSpPr/>
          <p:nvPr/>
        </p:nvSpPr>
        <p:spPr>
          <a:xfrm>
            <a:off x="8420100" y="558800"/>
            <a:ext cx="2527300" cy="546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D</a:t>
            </a:r>
          </a:p>
        </p:txBody>
      </p:sp>
      <p:sp>
        <p:nvSpPr>
          <p:cNvPr id="212" name="Shape 212"/>
          <p:cNvSpPr/>
          <p:nvPr/>
        </p:nvSpPr>
        <p:spPr>
          <a:xfrm>
            <a:off x="1511300" y="6883400"/>
            <a:ext cx="2527300" cy="546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Huang</a:t>
            </a:r>
          </a:p>
        </p:txBody>
      </p:sp>
      <p:pic>
        <p:nvPicPr>
          <p:cNvPr id="213" name="Example_7_gold_final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826500" y="2743200"/>
            <a:ext cx="1714500" cy="1714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14" name="Example5v2_Gold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5283200" y="2743200"/>
            <a:ext cx="1714500" cy="1714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15" name="Example6_enhanced_v2_Gold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3517900" y="2743200"/>
            <a:ext cx="1714500" cy="1714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16" name="Otsu_Final.pn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8826500" y="4495800"/>
            <a:ext cx="1714500" cy="1714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17" name="Otsu_Final.png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7054552" y="4483100"/>
            <a:ext cx="1727201" cy="1720480"/>
          </a:xfrm>
          <a:prstGeom prst="rect">
            <a:avLst/>
          </a:prstGeom>
          <a:ln w="12700">
            <a:miter lim="400000"/>
          </a:ln>
        </p:spPr>
      </p:pic>
      <p:pic>
        <p:nvPicPr>
          <p:cNvPr id="218" name="Otsu_Final.png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5283200" y="4495800"/>
            <a:ext cx="1727200" cy="1720480"/>
          </a:xfrm>
          <a:prstGeom prst="rect">
            <a:avLst/>
          </a:prstGeom>
          <a:ln w="12700">
            <a:miter lim="400000"/>
          </a:ln>
        </p:spPr>
      </p:pic>
      <p:pic>
        <p:nvPicPr>
          <p:cNvPr id="219" name="Otsu_Final.png"/>
          <p:cNvPicPr>
            <a:picLocks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3517900" y="4483100"/>
            <a:ext cx="1727200" cy="1714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20" name="Huang_Final.png"/>
          <p:cNvPicPr>
            <a:picLocks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3505200" y="6235700"/>
            <a:ext cx="1727200" cy="1714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21" name="Huang_Final.png"/>
          <p:cNvPicPr>
            <a:picLocks noChangeAspect="1"/>
          </p:cNvPicPr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5270500" y="6235700"/>
            <a:ext cx="1721198" cy="1714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22" name="Huang_Final.png"/>
          <p:cNvPicPr>
            <a:picLocks noChangeAspect="1"/>
          </p:cNvPicPr>
          <p:nvPr/>
        </p:nvPicPr>
        <p:blipFill>
          <a:blip r:embed="rId15">
            <a:extLst/>
          </a:blip>
          <a:stretch>
            <a:fillRect/>
          </a:stretch>
        </p:blipFill>
        <p:spPr>
          <a:xfrm>
            <a:off x="7054552" y="6235700"/>
            <a:ext cx="1727201" cy="1720480"/>
          </a:xfrm>
          <a:prstGeom prst="rect">
            <a:avLst/>
          </a:prstGeom>
          <a:ln w="12700">
            <a:miter lim="400000"/>
          </a:ln>
        </p:spPr>
      </p:pic>
      <p:pic>
        <p:nvPicPr>
          <p:cNvPr id="223" name="Huang_Final.png"/>
          <p:cNvPicPr>
            <a:picLocks noChangeAspect="1"/>
          </p:cNvPicPr>
          <p:nvPr/>
        </p:nvPicPr>
        <p:blipFill>
          <a:blip r:embed="rId16">
            <a:extLst/>
          </a:blip>
          <a:stretch>
            <a:fillRect/>
          </a:stretch>
        </p:blipFill>
        <p:spPr>
          <a:xfrm>
            <a:off x="8813800" y="6235700"/>
            <a:ext cx="1714500" cy="1714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24" name="Adaptive_Final1.png"/>
          <p:cNvPicPr>
            <a:picLocks noChangeAspect="1"/>
          </p:cNvPicPr>
          <p:nvPr/>
        </p:nvPicPr>
        <p:blipFill>
          <a:blip r:embed="rId17">
            <a:extLst/>
          </a:blip>
          <a:stretch>
            <a:fillRect/>
          </a:stretch>
        </p:blipFill>
        <p:spPr>
          <a:xfrm>
            <a:off x="8813800" y="7988300"/>
            <a:ext cx="1714500" cy="1714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25" name="Adaptive_Final.png"/>
          <p:cNvPicPr>
            <a:picLocks noChangeAspect="1"/>
          </p:cNvPicPr>
          <p:nvPr/>
        </p:nvPicPr>
        <p:blipFill>
          <a:blip r:embed="rId18">
            <a:extLst/>
          </a:blip>
          <a:stretch>
            <a:fillRect/>
          </a:stretch>
        </p:blipFill>
        <p:spPr>
          <a:xfrm>
            <a:off x="7048500" y="7988300"/>
            <a:ext cx="1714500" cy="1714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26" name="Adaptive_Final_2.75.png"/>
          <p:cNvPicPr>
            <a:picLocks noChangeAspect="1"/>
          </p:cNvPicPr>
          <p:nvPr/>
        </p:nvPicPr>
        <p:blipFill>
          <a:blip r:embed="rId19">
            <a:extLst/>
          </a:blip>
          <a:stretch>
            <a:fillRect/>
          </a:stretch>
        </p:blipFill>
        <p:spPr>
          <a:xfrm>
            <a:off x="5270500" y="7988300"/>
            <a:ext cx="1714500" cy="1714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27" name="Adaptive_Final.png"/>
          <p:cNvPicPr>
            <a:picLocks noChangeAspect="1"/>
          </p:cNvPicPr>
          <p:nvPr/>
        </p:nvPicPr>
        <p:blipFill>
          <a:blip r:embed="rId20">
            <a:extLst/>
          </a:blip>
          <a:stretch>
            <a:fillRect/>
          </a:stretch>
        </p:blipFill>
        <p:spPr>
          <a:xfrm>
            <a:off x="3505200" y="7988300"/>
            <a:ext cx="1727200" cy="1720480"/>
          </a:xfrm>
          <a:prstGeom prst="rect">
            <a:avLst/>
          </a:prstGeom>
          <a:ln w="12700">
            <a:miter lim="400000"/>
          </a:ln>
        </p:spPr>
      </p:pic>
      <p:pic>
        <p:nvPicPr>
          <p:cNvPr id="228" name="Practice_0001v3_Gold.png"/>
          <p:cNvPicPr>
            <a:picLocks noChangeAspect="1"/>
          </p:cNvPicPr>
          <p:nvPr/>
        </p:nvPicPr>
        <p:blipFill>
          <a:blip r:embed="rId21">
            <a:extLst/>
          </a:blip>
          <a:stretch>
            <a:fillRect/>
          </a:stretch>
        </p:blipFill>
        <p:spPr>
          <a:xfrm>
            <a:off x="7061200" y="2743200"/>
            <a:ext cx="1714500" cy="1714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>
            <a:spLocks noGrp="1"/>
          </p:cNvSpPr>
          <p:nvPr>
            <p:ph type="title" idx="4294967295"/>
          </p:nvPr>
        </p:nvSpPr>
        <p:spPr>
          <a:xfrm>
            <a:off x="157112" y="141337"/>
            <a:ext cx="8376991" cy="722263"/>
          </a:xfrm>
          <a:prstGeom prst="rect">
            <a:avLst/>
          </a:prstGeom>
        </p:spPr>
        <p:txBody>
          <a:bodyPr anchor="b"/>
          <a:lstStyle>
            <a:lvl1pPr algn="l">
              <a:defRPr sz="3600">
                <a:solidFill>
                  <a:srgbClr val="021EA7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r>
              <a:t>Separating foreground from background</a:t>
            </a:r>
          </a:p>
        </p:txBody>
      </p:sp>
      <p:sp>
        <p:nvSpPr>
          <p:cNvPr id="231" name="Shape 231"/>
          <p:cNvSpPr/>
          <p:nvPr/>
        </p:nvSpPr>
        <p:spPr>
          <a:xfrm>
            <a:off x="133311" y="867184"/>
            <a:ext cx="8376991" cy="1"/>
          </a:xfrm>
          <a:prstGeom prst="line">
            <a:avLst/>
          </a:prstGeom>
          <a:ln w="63500">
            <a:solidFill>
              <a:srgbClr val="021EA7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232" name="Shape 232"/>
          <p:cNvSpPr>
            <a:spLocks noGrp="1"/>
          </p:cNvSpPr>
          <p:nvPr>
            <p:ph type="body" sz="half" idx="4294967295"/>
          </p:nvPr>
        </p:nvSpPr>
        <p:spPr>
          <a:xfrm>
            <a:off x="224854" y="1174861"/>
            <a:ext cx="12555092" cy="3413077"/>
          </a:xfrm>
          <a:prstGeom prst="rect">
            <a:avLst/>
          </a:prstGeom>
        </p:spPr>
        <p:txBody>
          <a:bodyPr anchor="t"/>
          <a:lstStyle/>
          <a:p>
            <a:pPr marL="0" indent="0">
              <a:spcBef>
                <a:spcPts val="0"/>
              </a:spcBef>
              <a:buSzTx/>
              <a:buNone/>
              <a:defRPr sz="3200">
                <a:solidFill>
                  <a:schemeClr val="accent5">
                    <a:hueOff val="-522602"/>
                    <a:satOff val="-6700"/>
                    <a:lumOff val="-22320"/>
                  </a:schemeClr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dirty="0"/>
              <a:t>Variety of </a:t>
            </a:r>
            <a:r>
              <a:rPr lang="en-US" dirty="0" smtClean="0"/>
              <a:t>other </a:t>
            </a:r>
            <a:r>
              <a:rPr dirty="0" smtClean="0"/>
              <a:t>methods </a:t>
            </a:r>
            <a:r>
              <a:rPr dirty="0"/>
              <a:t>for doing so: </a:t>
            </a:r>
          </a:p>
          <a:p>
            <a:pPr marL="0" indent="0">
              <a:spcBef>
                <a:spcPts val="0"/>
              </a:spcBef>
              <a:buSzTx/>
              <a:buNone/>
              <a:defRPr sz="3200">
                <a:solidFill>
                  <a:schemeClr val="accent5">
                    <a:hueOff val="-522602"/>
                    <a:satOff val="-6700"/>
                    <a:lumOff val="-22320"/>
                  </a:schemeClr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dirty="0"/>
              <a:t>- Free/ Hand Selection</a:t>
            </a:r>
          </a:p>
          <a:p>
            <a:pPr marL="0" indent="0">
              <a:spcBef>
                <a:spcPts val="0"/>
              </a:spcBef>
              <a:buSzTx/>
              <a:buNone/>
              <a:defRPr sz="3200">
                <a:solidFill>
                  <a:schemeClr val="accent5">
                    <a:hueOff val="-522602"/>
                    <a:satOff val="-6700"/>
                    <a:lumOff val="-22320"/>
                  </a:schemeClr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dirty="0"/>
              <a:t>- Edge Detection</a:t>
            </a:r>
          </a:p>
          <a:p>
            <a:pPr marL="0" indent="0">
              <a:spcBef>
                <a:spcPts val="0"/>
              </a:spcBef>
              <a:buSzTx/>
              <a:buNone/>
              <a:defRPr sz="3200">
                <a:solidFill>
                  <a:schemeClr val="accent5">
                    <a:hueOff val="-522602"/>
                    <a:satOff val="-6700"/>
                    <a:lumOff val="-22320"/>
                  </a:schemeClr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dirty="0"/>
              <a:t>- Thresholding</a:t>
            </a:r>
          </a:p>
          <a:p>
            <a:pPr marL="0" indent="0">
              <a:spcBef>
                <a:spcPts val="0"/>
              </a:spcBef>
              <a:buSzTx/>
              <a:buNone/>
              <a:defRPr sz="3200">
                <a:solidFill>
                  <a:schemeClr val="accent5">
                    <a:hueOff val="-522602"/>
                    <a:satOff val="-6700"/>
                    <a:lumOff val="-22320"/>
                  </a:schemeClr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dirty="0"/>
              <a:t>- Color based selection</a:t>
            </a:r>
          </a:p>
          <a:p>
            <a:pPr marL="0" indent="0">
              <a:spcBef>
                <a:spcPts val="0"/>
              </a:spcBef>
              <a:buSzTx/>
              <a:buNone/>
              <a:defRPr sz="3200">
                <a:solidFill>
                  <a:schemeClr val="accent5">
                    <a:hueOff val="-522602"/>
                    <a:satOff val="-6700"/>
                    <a:lumOff val="-22320"/>
                  </a:schemeClr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dirty="0"/>
              <a:t>- Movement based selection/ Temporal averaging</a:t>
            </a:r>
          </a:p>
        </p:txBody>
      </p:sp>
    </p:spTree>
  </p:cSld>
  <p:clrMapOvr>
    <a:masterClrMapping/>
  </p:clrMapOvr>
  <p:transition spd="slow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</TotalTime>
  <Words>715</Words>
  <Application>Microsoft Macintosh PowerPoint</Application>
  <PresentationFormat>Custom</PresentationFormat>
  <Paragraphs>98</Paragraphs>
  <Slides>14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American Typewriter</vt:lpstr>
      <vt:lpstr>Gill Sans</vt:lpstr>
      <vt:lpstr>Helvetica Light</vt:lpstr>
      <vt:lpstr>Helvetica Neue</vt:lpstr>
      <vt:lpstr>Trebuchet MS</vt:lpstr>
      <vt:lpstr>White</vt:lpstr>
      <vt:lpstr>Primer on Image Processing and Analysis</vt:lpstr>
      <vt:lpstr>What is an image? </vt:lpstr>
      <vt:lpstr>General Image processing</vt:lpstr>
      <vt:lpstr>Image processing and analysis </vt:lpstr>
      <vt:lpstr>Separating foreground from background</vt:lpstr>
      <vt:lpstr>Thresholding Images</vt:lpstr>
      <vt:lpstr>Example - Otsu’s method</vt:lpstr>
      <vt:lpstr>Thresholding Images</vt:lpstr>
      <vt:lpstr>Separating foreground from background</vt:lpstr>
      <vt:lpstr>Sobel Edge Detection</vt:lpstr>
      <vt:lpstr>Watershed Method</vt:lpstr>
      <vt:lpstr>After detecting foreground/ background?  </vt:lpstr>
      <vt:lpstr>How can I implement for my work?  </vt:lpstr>
      <vt:lpstr>PowerPoint Presentation</vt:lpstr>
    </vt:vector>
  </TitlesOfParts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Image processing and analysis for microscope images</dc:title>
  <cp:lastModifiedBy>Giedt, Randy J.</cp:lastModifiedBy>
  <cp:revision>5</cp:revision>
  <dcterms:modified xsi:type="dcterms:W3CDTF">2017-10-17T13:49:46Z</dcterms:modified>
</cp:coreProperties>
</file>